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2" r:id="rId3"/>
    <p:sldId id="258" r:id="rId4"/>
    <p:sldId id="259" r:id="rId5"/>
    <p:sldId id="260" r:id="rId6"/>
    <p:sldId id="261" r:id="rId7"/>
    <p:sldId id="262" r:id="rId8"/>
    <p:sldId id="263" r:id="rId9"/>
    <p:sldId id="265" r:id="rId10"/>
    <p:sldId id="266" r:id="rId11"/>
    <p:sldId id="267" r:id="rId12"/>
    <p:sldId id="268" r:id="rId13"/>
    <p:sldId id="275" r:id="rId14"/>
    <p:sldId id="269" r:id="rId15"/>
    <p:sldId id="276" r:id="rId16"/>
    <p:sldId id="270" r:id="rId17"/>
    <p:sldId id="277" r:id="rId18"/>
    <p:sldId id="278" r:id="rId19"/>
    <p:sldId id="279" r:id="rId20"/>
    <p:sldId id="271"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65"/>
  </p:normalViewPr>
  <p:slideViewPr>
    <p:cSldViewPr snapToGrid="0">
      <p:cViewPr>
        <p:scale>
          <a:sx n="70" d="100"/>
          <a:sy n="70" d="100"/>
        </p:scale>
        <p:origin x="5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67C55-C435-4E3B-8205-9136F555D036}"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9FB5CE-0680-402C-BD1C-43A116937CA0}" type="slidenum">
              <a:rPr lang="en-US" smtClean="0"/>
              <a:t>‹#›</a:t>
            </a:fld>
            <a:endParaRPr lang="en-US"/>
          </a:p>
        </p:txBody>
      </p:sp>
    </p:spTree>
    <p:extLst>
      <p:ext uri="{BB962C8B-B14F-4D97-AF65-F5344CB8AC3E}">
        <p14:creationId xmlns:p14="http://schemas.microsoft.com/office/powerpoint/2010/main" val="102652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skills that we got the basics of, and </a:t>
            </a:r>
            <a:r>
              <a:rPr lang="en-US" dirty="0" err="1"/>
              <a:t>Kossi</a:t>
            </a:r>
            <a:r>
              <a:rPr lang="en-US" dirty="0"/>
              <a:t> and I wanted to acquire more of is </a:t>
            </a:r>
          </a:p>
        </p:txBody>
      </p:sp>
      <p:sp>
        <p:nvSpPr>
          <p:cNvPr id="4" name="Slide Number Placeholder 3"/>
          <p:cNvSpPr>
            <a:spLocks noGrp="1"/>
          </p:cNvSpPr>
          <p:nvPr>
            <p:ph type="sldNum" sz="quarter" idx="5"/>
          </p:nvPr>
        </p:nvSpPr>
        <p:spPr/>
        <p:txBody>
          <a:bodyPr/>
          <a:lstStyle/>
          <a:p>
            <a:fld id="{2B9FB5CE-0680-402C-BD1C-43A116937CA0}" type="slidenum">
              <a:rPr lang="en-US" smtClean="0"/>
              <a:t>2</a:t>
            </a:fld>
            <a:endParaRPr lang="en-US"/>
          </a:p>
        </p:txBody>
      </p:sp>
    </p:spTree>
    <p:extLst>
      <p:ext uri="{BB962C8B-B14F-4D97-AF65-F5344CB8AC3E}">
        <p14:creationId xmlns:p14="http://schemas.microsoft.com/office/powerpoint/2010/main" val="4249034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9FB5CE-0680-402C-BD1C-43A116937CA0}" type="slidenum">
              <a:rPr lang="en-US" smtClean="0"/>
              <a:t>17</a:t>
            </a:fld>
            <a:endParaRPr lang="en-US"/>
          </a:p>
        </p:txBody>
      </p:sp>
    </p:spTree>
    <p:extLst>
      <p:ext uri="{BB962C8B-B14F-4D97-AF65-F5344CB8AC3E}">
        <p14:creationId xmlns:p14="http://schemas.microsoft.com/office/powerpoint/2010/main" val="5743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9FB5CE-0680-402C-BD1C-43A116937CA0}" type="slidenum">
              <a:rPr lang="en-US" smtClean="0"/>
              <a:t>21</a:t>
            </a:fld>
            <a:endParaRPr lang="en-US"/>
          </a:p>
        </p:txBody>
      </p:sp>
    </p:spTree>
    <p:extLst>
      <p:ext uri="{BB962C8B-B14F-4D97-AF65-F5344CB8AC3E}">
        <p14:creationId xmlns:p14="http://schemas.microsoft.com/office/powerpoint/2010/main" val="138182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project, We are going to use one of the NLP applications; Named Entity Recognition (NER)</a:t>
            </a:r>
          </a:p>
        </p:txBody>
      </p:sp>
      <p:sp>
        <p:nvSpPr>
          <p:cNvPr id="4" name="Slide Number Placeholder 3"/>
          <p:cNvSpPr>
            <a:spLocks noGrp="1"/>
          </p:cNvSpPr>
          <p:nvPr>
            <p:ph type="sldNum" sz="quarter" idx="5"/>
          </p:nvPr>
        </p:nvSpPr>
        <p:spPr/>
        <p:txBody>
          <a:bodyPr/>
          <a:lstStyle/>
          <a:p>
            <a:fld id="{2B9FB5CE-0680-402C-BD1C-43A116937CA0}" type="slidenum">
              <a:rPr lang="en-US" smtClean="0"/>
              <a:t>3</a:t>
            </a:fld>
            <a:endParaRPr lang="en-US"/>
          </a:p>
        </p:txBody>
      </p:sp>
    </p:spTree>
    <p:extLst>
      <p:ext uri="{BB962C8B-B14F-4D97-AF65-F5344CB8AC3E}">
        <p14:creationId xmlns:p14="http://schemas.microsoft.com/office/powerpoint/2010/main" val="2082643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9FB5CE-0680-402C-BD1C-43A116937CA0}" type="slidenum">
              <a:rPr lang="en-US" smtClean="0"/>
              <a:t>8</a:t>
            </a:fld>
            <a:endParaRPr lang="en-US"/>
          </a:p>
        </p:txBody>
      </p:sp>
    </p:spTree>
    <p:extLst>
      <p:ext uri="{BB962C8B-B14F-4D97-AF65-F5344CB8AC3E}">
        <p14:creationId xmlns:p14="http://schemas.microsoft.com/office/powerpoint/2010/main" val="262167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Roboto" panose="020F0502020204030204" pitchFamily="34" charset="0"/>
              </a:rPr>
              <a:t>After exploring the applications and limitations of NER models, let's get a metadata from New York Times articles. The goal is to answer the research question:</a:t>
            </a:r>
            <a:endParaRPr lang="en-US" dirty="0"/>
          </a:p>
        </p:txBody>
      </p:sp>
      <p:sp>
        <p:nvSpPr>
          <p:cNvPr id="4" name="Slide Number Placeholder 3"/>
          <p:cNvSpPr>
            <a:spLocks noGrp="1"/>
          </p:cNvSpPr>
          <p:nvPr>
            <p:ph type="sldNum" sz="quarter" idx="5"/>
          </p:nvPr>
        </p:nvSpPr>
        <p:spPr/>
        <p:txBody>
          <a:bodyPr/>
          <a:lstStyle/>
          <a:p>
            <a:fld id="{2B9FB5CE-0680-402C-BD1C-43A116937CA0}" type="slidenum">
              <a:rPr lang="en-US" smtClean="0"/>
              <a:t>9</a:t>
            </a:fld>
            <a:endParaRPr lang="en-US"/>
          </a:p>
        </p:txBody>
      </p:sp>
    </p:spTree>
    <p:extLst>
      <p:ext uri="{BB962C8B-B14F-4D97-AF65-F5344CB8AC3E}">
        <p14:creationId xmlns:p14="http://schemas.microsoft.com/office/powerpoint/2010/main" val="1634232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latin typeface="Roboto" panose="02000000000000000000" pitchFamily="2" charset="0"/>
              </a:rPr>
              <a:t>To answer the research question, we downloaded the metadata of 2023 from January to November using this code:</a:t>
            </a:r>
          </a:p>
          <a:p>
            <a:r>
              <a:rPr lang="en-US" b="0" i="0" u="none" strike="noStrike" dirty="0">
                <a:solidFill>
                  <a:srgbClr val="212121"/>
                </a:solidFill>
                <a:effectLst/>
                <a:latin typeface="Roboto" panose="02000000000000000000" pitchFamily="2" charset="0"/>
              </a:rPr>
              <a:t>After storing the data into a </a:t>
            </a:r>
            <a:r>
              <a:rPr lang="en-US" b="0" i="0" u="none" strike="noStrike" dirty="0" err="1">
                <a:solidFill>
                  <a:srgbClr val="212121"/>
                </a:solidFill>
                <a:effectLst/>
                <a:latin typeface="Roboto" panose="02000000000000000000" pitchFamily="2" charset="0"/>
              </a:rPr>
              <a:t>dataframe</a:t>
            </a:r>
            <a:r>
              <a:rPr lang="en-US" b="0" i="0" u="none" strike="noStrike" dirty="0">
                <a:solidFill>
                  <a:srgbClr val="212121"/>
                </a:solidFill>
                <a:effectLst/>
                <a:latin typeface="Roboto" panose="02000000000000000000" pitchFamily="2" charset="0"/>
              </a:rPr>
              <a:t>, we got 20051 rows and 20 columns.</a:t>
            </a:r>
            <a:endParaRPr lang="en-US" dirty="0"/>
          </a:p>
        </p:txBody>
      </p:sp>
      <p:sp>
        <p:nvSpPr>
          <p:cNvPr id="4" name="Slide Number Placeholder 3"/>
          <p:cNvSpPr>
            <a:spLocks noGrp="1"/>
          </p:cNvSpPr>
          <p:nvPr>
            <p:ph type="sldNum" sz="quarter" idx="5"/>
          </p:nvPr>
        </p:nvSpPr>
        <p:spPr/>
        <p:txBody>
          <a:bodyPr/>
          <a:lstStyle/>
          <a:p>
            <a:fld id="{2B9FB5CE-0680-402C-BD1C-43A116937CA0}" type="slidenum">
              <a:rPr lang="en-US" smtClean="0"/>
              <a:t>10</a:t>
            </a:fld>
            <a:endParaRPr lang="en-US"/>
          </a:p>
        </p:txBody>
      </p:sp>
    </p:spTree>
    <p:extLst>
      <p:ext uri="{BB962C8B-B14F-4D97-AF65-F5344CB8AC3E}">
        <p14:creationId xmlns:p14="http://schemas.microsoft.com/office/powerpoint/2010/main" val="1561578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able to analyze the data, we need to tidy it. The first thing is to unnest the columns keyword and headline (since it contains lists)</a:t>
            </a:r>
          </a:p>
        </p:txBody>
      </p:sp>
      <p:sp>
        <p:nvSpPr>
          <p:cNvPr id="4" name="Slide Number Placeholder 3"/>
          <p:cNvSpPr>
            <a:spLocks noGrp="1"/>
          </p:cNvSpPr>
          <p:nvPr>
            <p:ph type="sldNum" sz="quarter" idx="5"/>
          </p:nvPr>
        </p:nvSpPr>
        <p:spPr/>
        <p:txBody>
          <a:bodyPr/>
          <a:lstStyle/>
          <a:p>
            <a:fld id="{2B9FB5CE-0680-402C-BD1C-43A116937CA0}" type="slidenum">
              <a:rPr lang="en-US" smtClean="0"/>
              <a:t>11</a:t>
            </a:fld>
            <a:endParaRPr lang="en-US"/>
          </a:p>
        </p:txBody>
      </p:sp>
    </p:spTree>
    <p:extLst>
      <p:ext uri="{BB962C8B-B14F-4D97-AF65-F5344CB8AC3E}">
        <p14:creationId xmlns:p14="http://schemas.microsoft.com/office/powerpoint/2010/main" val="1429234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code, we extracting the places mentioned from the abstract column and the month from the date of publication. Then, create a subset that contains the month, the places and the number of times each place was mentioned</a:t>
            </a:r>
          </a:p>
        </p:txBody>
      </p:sp>
      <p:sp>
        <p:nvSpPr>
          <p:cNvPr id="4" name="Slide Number Placeholder 3"/>
          <p:cNvSpPr>
            <a:spLocks noGrp="1"/>
          </p:cNvSpPr>
          <p:nvPr>
            <p:ph type="sldNum" sz="quarter" idx="5"/>
          </p:nvPr>
        </p:nvSpPr>
        <p:spPr/>
        <p:txBody>
          <a:bodyPr/>
          <a:lstStyle/>
          <a:p>
            <a:fld id="{2B9FB5CE-0680-402C-BD1C-43A116937CA0}" type="slidenum">
              <a:rPr lang="en-US" smtClean="0"/>
              <a:t>12</a:t>
            </a:fld>
            <a:endParaRPr lang="en-US"/>
          </a:p>
        </p:txBody>
      </p:sp>
    </p:spTree>
    <p:extLst>
      <p:ext uri="{BB962C8B-B14F-4D97-AF65-F5344CB8AC3E}">
        <p14:creationId xmlns:p14="http://schemas.microsoft.com/office/powerpoint/2010/main" val="45094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9FB5CE-0680-402C-BD1C-43A116937CA0}" type="slidenum">
              <a:rPr lang="en-US" smtClean="0"/>
              <a:t>13</a:t>
            </a:fld>
            <a:endParaRPr lang="en-US"/>
          </a:p>
        </p:txBody>
      </p:sp>
    </p:spTree>
    <p:extLst>
      <p:ext uri="{BB962C8B-B14F-4D97-AF65-F5344CB8AC3E}">
        <p14:creationId xmlns:p14="http://schemas.microsoft.com/office/powerpoint/2010/main" val="409964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visualize the New York Times Coverage, we used choropleth from </a:t>
            </a:r>
            <a:r>
              <a:rPr lang="en-US" dirty="0" err="1"/>
              <a:t>plotly</a:t>
            </a:r>
            <a:r>
              <a:rPr lang="en-US" dirty="0"/>
              <a:t> express to create an interactive earth map based on the number of the occurrences of each place for every month from January to November</a:t>
            </a:r>
          </a:p>
        </p:txBody>
      </p:sp>
      <p:sp>
        <p:nvSpPr>
          <p:cNvPr id="4" name="Slide Number Placeholder 3"/>
          <p:cNvSpPr>
            <a:spLocks noGrp="1"/>
          </p:cNvSpPr>
          <p:nvPr>
            <p:ph type="sldNum" sz="quarter" idx="5"/>
          </p:nvPr>
        </p:nvSpPr>
        <p:spPr/>
        <p:txBody>
          <a:bodyPr/>
          <a:lstStyle/>
          <a:p>
            <a:fld id="{2B9FB5CE-0680-402C-BD1C-43A116937CA0}" type="slidenum">
              <a:rPr lang="en-US" smtClean="0"/>
              <a:t>14</a:t>
            </a:fld>
            <a:endParaRPr lang="en-US"/>
          </a:p>
        </p:txBody>
      </p:sp>
    </p:spTree>
    <p:extLst>
      <p:ext uri="{BB962C8B-B14F-4D97-AF65-F5344CB8AC3E}">
        <p14:creationId xmlns:p14="http://schemas.microsoft.com/office/powerpoint/2010/main" val="129718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D4BB-4993-CDCA-2D8C-D02F07578C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105671-953E-149F-B1DF-2593AF522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C2CC47-5ACE-528B-396B-C3A4B459E8EE}"/>
              </a:ext>
            </a:extLst>
          </p:cNvPr>
          <p:cNvSpPr>
            <a:spLocks noGrp="1"/>
          </p:cNvSpPr>
          <p:nvPr>
            <p:ph type="dt" sz="half" idx="10"/>
          </p:nvPr>
        </p:nvSpPr>
        <p:spPr/>
        <p:txBody>
          <a:bodyPr/>
          <a:lstStyle/>
          <a:p>
            <a:fld id="{4ABD2D24-5E75-4BB1-8C53-B48256A45321}" type="datetimeFigureOut">
              <a:rPr lang="en-US" smtClean="0"/>
              <a:t>12/11/2023</a:t>
            </a:fld>
            <a:endParaRPr lang="en-US"/>
          </a:p>
        </p:txBody>
      </p:sp>
      <p:sp>
        <p:nvSpPr>
          <p:cNvPr id="5" name="Footer Placeholder 4">
            <a:extLst>
              <a:ext uri="{FF2B5EF4-FFF2-40B4-BE49-F238E27FC236}">
                <a16:creationId xmlns:a16="http://schemas.microsoft.com/office/drawing/2014/main" id="{1EF4E980-B960-F9AA-900D-11889870D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1B352-2C5C-F524-5D94-B35830F87A41}"/>
              </a:ext>
            </a:extLst>
          </p:cNvPr>
          <p:cNvSpPr>
            <a:spLocks noGrp="1"/>
          </p:cNvSpPr>
          <p:nvPr>
            <p:ph type="sldNum" sz="quarter" idx="12"/>
          </p:nvPr>
        </p:nvSpPr>
        <p:spPr/>
        <p:txBody>
          <a:bodyPr/>
          <a:lstStyle/>
          <a:p>
            <a:fld id="{452730E6-D2D8-4A84-81CD-A433DA7F4722}" type="slidenum">
              <a:rPr lang="en-US" smtClean="0"/>
              <a:t>‹#›</a:t>
            </a:fld>
            <a:endParaRPr lang="en-US"/>
          </a:p>
        </p:txBody>
      </p:sp>
    </p:spTree>
    <p:extLst>
      <p:ext uri="{BB962C8B-B14F-4D97-AF65-F5344CB8AC3E}">
        <p14:creationId xmlns:p14="http://schemas.microsoft.com/office/powerpoint/2010/main" val="1303054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F5BB-CDC7-CFC2-5D89-1150DDD166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DE3D74-E84D-681A-D18A-929C131490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907A2-665E-D34B-3BF0-14ECAD72945D}"/>
              </a:ext>
            </a:extLst>
          </p:cNvPr>
          <p:cNvSpPr>
            <a:spLocks noGrp="1"/>
          </p:cNvSpPr>
          <p:nvPr>
            <p:ph type="dt" sz="half" idx="10"/>
          </p:nvPr>
        </p:nvSpPr>
        <p:spPr/>
        <p:txBody>
          <a:bodyPr/>
          <a:lstStyle/>
          <a:p>
            <a:fld id="{4ABD2D24-5E75-4BB1-8C53-B48256A45321}" type="datetimeFigureOut">
              <a:rPr lang="en-US" smtClean="0"/>
              <a:t>12/11/2023</a:t>
            </a:fld>
            <a:endParaRPr lang="en-US"/>
          </a:p>
        </p:txBody>
      </p:sp>
      <p:sp>
        <p:nvSpPr>
          <p:cNvPr id="5" name="Footer Placeholder 4">
            <a:extLst>
              <a:ext uri="{FF2B5EF4-FFF2-40B4-BE49-F238E27FC236}">
                <a16:creationId xmlns:a16="http://schemas.microsoft.com/office/drawing/2014/main" id="{07B4C8CD-11B3-C7C3-AC10-B1565218F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92F02-60DE-A809-8BDF-5E7118806AE4}"/>
              </a:ext>
            </a:extLst>
          </p:cNvPr>
          <p:cNvSpPr>
            <a:spLocks noGrp="1"/>
          </p:cNvSpPr>
          <p:nvPr>
            <p:ph type="sldNum" sz="quarter" idx="12"/>
          </p:nvPr>
        </p:nvSpPr>
        <p:spPr/>
        <p:txBody>
          <a:bodyPr/>
          <a:lstStyle/>
          <a:p>
            <a:fld id="{452730E6-D2D8-4A84-81CD-A433DA7F4722}" type="slidenum">
              <a:rPr lang="en-US" smtClean="0"/>
              <a:t>‹#›</a:t>
            </a:fld>
            <a:endParaRPr lang="en-US"/>
          </a:p>
        </p:txBody>
      </p:sp>
    </p:spTree>
    <p:extLst>
      <p:ext uri="{BB962C8B-B14F-4D97-AF65-F5344CB8AC3E}">
        <p14:creationId xmlns:p14="http://schemas.microsoft.com/office/powerpoint/2010/main" val="4058007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2BEFF-7120-DD65-D49F-64DBB785E2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68BD53-3942-0B5D-130C-BC7B125DEE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09AE43-7172-3EE1-BED2-0F24C6CAADBB}"/>
              </a:ext>
            </a:extLst>
          </p:cNvPr>
          <p:cNvSpPr>
            <a:spLocks noGrp="1"/>
          </p:cNvSpPr>
          <p:nvPr>
            <p:ph type="dt" sz="half" idx="10"/>
          </p:nvPr>
        </p:nvSpPr>
        <p:spPr/>
        <p:txBody>
          <a:bodyPr/>
          <a:lstStyle/>
          <a:p>
            <a:fld id="{4ABD2D24-5E75-4BB1-8C53-B48256A45321}" type="datetimeFigureOut">
              <a:rPr lang="en-US" smtClean="0"/>
              <a:t>12/11/2023</a:t>
            </a:fld>
            <a:endParaRPr lang="en-US"/>
          </a:p>
        </p:txBody>
      </p:sp>
      <p:sp>
        <p:nvSpPr>
          <p:cNvPr id="5" name="Footer Placeholder 4">
            <a:extLst>
              <a:ext uri="{FF2B5EF4-FFF2-40B4-BE49-F238E27FC236}">
                <a16:creationId xmlns:a16="http://schemas.microsoft.com/office/drawing/2014/main" id="{D50932CA-A843-0B2D-ABB8-443797696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938F03-F703-E2DE-B9AC-2A0F348DF519}"/>
              </a:ext>
            </a:extLst>
          </p:cNvPr>
          <p:cNvSpPr>
            <a:spLocks noGrp="1"/>
          </p:cNvSpPr>
          <p:nvPr>
            <p:ph type="sldNum" sz="quarter" idx="12"/>
          </p:nvPr>
        </p:nvSpPr>
        <p:spPr/>
        <p:txBody>
          <a:bodyPr/>
          <a:lstStyle/>
          <a:p>
            <a:fld id="{452730E6-D2D8-4A84-81CD-A433DA7F4722}" type="slidenum">
              <a:rPr lang="en-US" smtClean="0"/>
              <a:t>‹#›</a:t>
            </a:fld>
            <a:endParaRPr lang="en-US"/>
          </a:p>
        </p:txBody>
      </p:sp>
    </p:spTree>
    <p:extLst>
      <p:ext uri="{BB962C8B-B14F-4D97-AF65-F5344CB8AC3E}">
        <p14:creationId xmlns:p14="http://schemas.microsoft.com/office/powerpoint/2010/main" val="3850647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15AE-7EE6-2C06-141E-25E6C84ACB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8585B1-1DF9-D7C9-0AA8-F97E0372AA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06BF07-0D84-CC9D-9289-B42CD4EC177C}"/>
              </a:ext>
            </a:extLst>
          </p:cNvPr>
          <p:cNvSpPr>
            <a:spLocks noGrp="1"/>
          </p:cNvSpPr>
          <p:nvPr>
            <p:ph type="dt" sz="half" idx="10"/>
          </p:nvPr>
        </p:nvSpPr>
        <p:spPr/>
        <p:txBody>
          <a:bodyPr/>
          <a:lstStyle/>
          <a:p>
            <a:fld id="{4ABD2D24-5E75-4BB1-8C53-B48256A45321}" type="datetimeFigureOut">
              <a:rPr lang="en-US" smtClean="0"/>
              <a:t>12/11/2023</a:t>
            </a:fld>
            <a:endParaRPr lang="en-US"/>
          </a:p>
        </p:txBody>
      </p:sp>
      <p:sp>
        <p:nvSpPr>
          <p:cNvPr id="5" name="Footer Placeholder 4">
            <a:extLst>
              <a:ext uri="{FF2B5EF4-FFF2-40B4-BE49-F238E27FC236}">
                <a16:creationId xmlns:a16="http://schemas.microsoft.com/office/drawing/2014/main" id="{823B85C5-CECA-5B1D-8EF8-CA01BAA79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2BCBC-1E88-B171-59CD-A721A7FC9071}"/>
              </a:ext>
            </a:extLst>
          </p:cNvPr>
          <p:cNvSpPr>
            <a:spLocks noGrp="1"/>
          </p:cNvSpPr>
          <p:nvPr>
            <p:ph type="sldNum" sz="quarter" idx="12"/>
          </p:nvPr>
        </p:nvSpPr>
        <p:spPr/>
        <p:txBody>
          <a:bodyPr/>
          <a:lstStyle/>
          <a:p>
            <a:fld id="{452730E6-D2D8-4A84-81CD-A433DA7F4722}" type="slidenum">
              <a:rPr lang="en-US" smtClean="0"/>
              <a:t>‹#›</a:t>
            </a:fld>
            <a:endParaRPr lang="en-US"/>
          </a:p>
        </p:txBody>
      </p:sp>
    </p:spTree>
    <p:extLst>
      <p:ext uri="{BB962C8B-B14F-4D97-AF65-F5344CB8AC3E}">
        <p14:creationId xmlns:p14="http://schemas.microsoft.com/office/powerpoint/2010/main" val="353999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09153-7BAE-46BC-5FB2-8F65ECD8D0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96D373-3CDF-F82E-22D0-42F71C670B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FEF3A0-7415-3A2C-BA6E-B2AB8057D5D2}"/>
              </a:ext>
            </a:extLst>
          </p:cNvPr>
          <p:cNvSpPr>
            <a:spLocks noGrp="1"/>
          </p:cNvSpPr>
          <p:nvPr>
            <p:ph type="dt" sz="half" idx="10"/>
          </p:nvPr>
        </p:nvSpPr>
        <p:spPr/>
        <p:txBody>
          <a:bodyPr/>
          <a:lstStyle/>
          <a:p>
            <a:fld id="{4ABD2D24-5E75-4BB1-8C53-B48256A45321}" type="datetimeFigureOut">
              <a:rPr lang="en-US" smtClean="0"/>
              <a:t>12/11/2023</a:t>
            </a:fld>
            <a:endParaRPr lang="en-US"/>
          </a:p>
        </p:txBody>
      </p:sp>
      <p:sp>
        <p:nvSpPr>
          <p:cNvPr id="5" name="Footer Placeholder 4">
            <a:extLst>
              <a:ext uri="{FF2B5EF4-FFF2-40B4-BE49-F238E27FC236}">
                <a16:creationId xmlns:a16="http://schemas.microsoft.com/office/drawing/2014/main" id="{0E61F20B-3776-2DB5-90E4-13724BE64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51D28-B915-39D3-300C-012E0096E0EF}"/>
              </a:ext>
            </a:extLst>
          </p:cNvPr>
          <p:cNvSpPr>
            <a:spLocks noGrp="1"/>
          </p:cNvSpPr>
          <p:nvPr>
            <p:ph type="sldNum" sz="quarter" idx="12"/>
          </p:nvPr>
        </p:nvSpPr>
        <p:spPr/>
        <p:txBody>
          <a:bodyPr/>
          <a:lstStyle/>
          <a:p>
            <a:fld id="{452730E6-D2D8-4A84-81CD-A433DA7F4722}" type="slidenum">
              <a:rPr lang="en-US" smtClean="0"/>
              <a:t>‹#›</a:t>
            </a:fld>
            <a:endParaRPr lang="en-US"/>
          </a:p>
        </p:txBody>
      </p:sp>
    </p:spTree>
    <p:extLst>
      <p:ext uri="{BB962C8B-B14F-4D97-AF65-F5344CB8AC3E}">
        <p14:creationId xmlns:p14="http://schemas.microsoft.com/office/powerpoint/2010/main" val="68800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CC7D-78C7-C2AD-E3D3-6BB5D00212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C6E637-FC33-A695-42B0-8486F8E4AF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842CB7-8014-4CC5-043D-8C7130B736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C80132-50C2-125D-E547-BB09154E8960}"/>
              </a:ext>
            </a:extLst>
          </p:cNvPr>
          <p:cNvSpPr>
            <a:spLocks noGrp="1"/>
          </p:cNvSpPr>
          <p:nvPr>
            <p:ph type="dt" sz="half" idx="10"/>
          </p:nvPr>
        </p:nvSpPr>
        <p:spPr/>
        <p:txBody>
          <a:bodyPr/>
          <a:lstStyle/>
          <a:p>
            <a:fld id="{4ABD2D24-5E75-4BB1-8C53-B48256A45321}" type="datetimeFigureOut">
              <a:rPr lang="en-US" smtClean="0"/>
              <a:t>12/11/2023</a:t>
            </a:fld>
            <a:endParaRPr lang="en-US"/>
          </a:p>
        </p:txBody>
      </p:sp>
      <p:sp>
        <p:nvSpPr>
          <p:cNvPr id="6" name="Footer Placeholder 5">
            <a:extLst>
              <a:ext uri="{FF2B5EF4-FFF2-40B4-BE49-F238E27FC236}">
                <a16:creationId xmlns:a16="http://schemas.microsoft.com/office/drawing/2014/main" id="{74F4666F-A543-E5C9-5D6B-3242FEDCF8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E31F02-13F4-D872-10A4-7AFDB4C70212}"/>
              </a:ext>
            </a:extLst>
          </p:cNvPr>
          <p:cNvSpPr>
            <a:spLocks noGrp="1"/>
          </p:cNvSpPr>
          <p:nvPr>
            <p:ph type="sldNum" sz="quarter" idx="12"/>
          </p:nvPr>
        </p:nvSpPr>
        <p:spPr/>
        <p:txBody>
          <a:bodyPr/>
          <a:lstStyle/>
          <a:p>
            <a:fld id="{452730E6-D2D8-4A84-81CD-A433DA7F4722}" type="slidenum">
              <a:rPr lang="en-US" smtClean="0"/>
              <a:t>‹#›</a:t>
            </a:fld>
            <a:endParaRPr lang="en-US"/>
          </a:p>
        </p:txBody>
      </p:sp>
    </p:spTree>
    <p:extLst>
      <p:ext uri="{BB962C8B-B14F-4D97-AF65-F5344CB8AC3E}">
        <p14:creationId xmlns:p14="http://schemas.microsoft.com/office/powerpoint/2010/main" val="1658137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B128-BE52-3021-16EB-4B817F77BA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91C3CF-63F9-C827-3E9D-3D306DAC30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CACBC6-1602-A7C0-C5D4-1EFB392773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0830D0-E654-F264-98FB-2D19179516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C38797-BDB5-B022-77EA-A377EA0A58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D5C46F-0540-0A18-8E6D-C3BC2855C920}"/>
              </a:ext>
            </a:extLst>
          </p:cNvPr>
          <p:cNvSpPr>
            <a:spLocks noGrp="1"/>
          </p:cNvSpPr>
          <p:nvPr>
            <p:ph type="dt" sz="half" idx="10"/>
          </p:nvPr>
        </p:nvSpPr>
        <p:spPr/>
        <p:txBody>
          <a:bodyPr/>
          <a:lstStyle/>
          <a:p>
            <a:fld id="{4ABD2D24-5E75-4BB1-8C53-B48256A45321}" type="datetimeFigureOut">
              <a:rPr lang="en-US" smtClean="0"/>
              <a:t>12/11/2023</a:t>
            </a:fld>
            <a:endParaRPr lang="en-US"/>
          </a:p>
        </p:txBody>
      </p:sp>
      <p:sp>
        <p:nvSpPr>
          <p:cNvPr id="8" name="Footer Placeholder 7">
            <a:extLst>
              <a:ext uri="{FF2B5EF4-FFF2-40B4-BE49-F238E27FC236}">
                <a16:creationId xmlns:a16="http://schemas.microsoft.com/office/drawing/2014/main" id="{9A142A04-7CA5-4925-D672-8863EC0E55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83E97F-50D9-5021-E6ED-45310A94F6FE}"/>
              </a:ext>
            </a:extLst>
          </p:cNvPr>
          <p:cNvSpPr>
            <a:spLocks noGrp="1"/>
          </p:cNvSpPr>
          <p:nvPr>
            <p:ph type="sldNum" sz="quarter" idx="12"/>
          </p:nvPr>
        </p:nvSpPr>
        <p:spPr/>
        <p:txBody>
          <a:bodyPr/>
          <a:lstStyle/>
          <a:p>
            <a:fld id="{452730E6-D2D8-4A84-81CD-A433DA7F4722}" type="slidenum">
              <a:rPr lang="en-US" smtClean="0"/>
              <a:t>‹#›</a:t>
            </a:fld>
            <a:endParaRPr lang="en-US"/>
          </a:p>
        </p:txBody>
      </p:sp>
    </p:spTree>
    <p:extLst>
      <p:ext uri="{BB962C8B-B14F-4D97-AF65-F5344CB8AC3E}">
        <p14:creationId xmlns:p14="http://schemas.microsoft.com/office/powerpoint/2010/main" val="149999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378F-F61D-C91B-E2B7-D85ABCFD17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07012F-CF7B-D948-20C5-DB6F6595486F}"/>
              </a:ext>
            </a:extLst>
          </p:cNvPr>
          <p:cNvSpPr>
            <a:spLocks noGrp="1"/>
          </p:cNvSpPr>
          <p:nvPr>
            <p:ph type="dt" sz="half" idx="10"/>
          </p:nvPr>
        </p:nvSpPr>
        <p:spPr/>
        <p:txBody>
          <a:bodyPr/>
          <a:lstStyle/>
          <a:p>
            <a:fld id="{4ABD2D24-5E75-4BB1-8C53-B48256A45321}" type="datetimeFigureOut">
              <a:rPr lang="en-US" smtClean="0"/>
              <a:t>12/11/2023</a:t>
            </a:fld>
            <a:endParaRPr lang="en-US"/>
          </a:p>
        </p:txBody>
      </p:sp>
      <p:sp>
        <p:nvSpPr>
          <p:cNvPr id="4" name="Footer Placeholder 3">
            <a:extLst>
              <a:ext uri="{FF2B5EF4-FFF2-40B4-BE49-F238E27FC236}">
                <a16:creationId xmlns:a16="http://schemas.microsoft.com/office/drawing/2014/main" id="{6954DE3B-A8D6-9314-2B9B-85E22C3A68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2BFB33-8F87-2C4A-2534-BE5CEE9EC1DC}"/>
              </a:ext>
            </a:extLst>
          </p:cNvPr>
          <p:cNvSpPr>
            <a:spLocks noGrp="1"/>
          </p:cNvSpPr>
          <p:nvPr>
            <p:ph type="sldNum" sz="quarter" idx="12"/>
          </p:nvPr>
        </p:nvSpPr>
        <p:spPr/>
        <p:txBody>
          <a:bodyPr/>
          <a:lstStyle/>
          <a:p>
            <a:fld id="{452730E6-D2D8-4A84-81CD-A433DA7F4722}" type="slidenum">
              <a:rPr lang="en-US" smtClean="0"/>
              <a:t>‹#›</a:t>
            </a:fld>
            <a:endParaRPr lang="en-US"/>
          </a:p>
        </p:txBody>
      </p:sp>
    </p:spTree>
    <p:extLst>
      <p:ext uri="{BB962C8B-B14F-4D97-AF65-F5344CB8AC3E}">
        <p14:creationId xmlns:p14="http://schemas.microsoft.com/office/powerpoint/2010/main" val="3149973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42B801-9F75-80AB-4B19-EF737B283B53}"/>
              </a:ext>
            </a:extLst>
          </p:cNvPr>
          <p:cNvSpPr>
            <a:spLocks noGrp="1"/>
          </p:cNvSpPr>
          <p:nvPr>
            <p:ph type="dt" sz="half" idx="10"/>
          </p:nvPr>
        </p:nvSpPr>
        <p:spPr/>
        <p:txBody>
          <a:bodyPr/>
          <a:lstStyle/>
          <a:p>
            <a:fld id="{4ABD2D24-5E75-4BB1-8C53-B48256A45321}" type="datetimeFigureOut">
              <a:rPr lang="en-US" smtClean="0"/>
              <a:t>12/11/2023</a:t>
            </a:fld>
            <a:endParaRPr lang="en-US"/>
          </a:p>
        </p:txBody>
      </p:sp>
      <p:sp>
        <p:nvSpPr>
          <p:cNvPr id="3" name="Footer Placeholder 2">
            <a:extLst>
              <a:ext uri="{FF2B5EF4-FFF2-40B4-BE49-F238E27FC236}">
                <a16:creationId xmlns:a16="http://schemas.microsoft.com/office/drawing/2014/main" id="{CEC6ED23-A11B-9DAD-8E12-E29D12A9D5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94055D-947F-23CE-476A-02ECB0F4CEEC}"/>
              </a:ext>
            </a:extLst>
          </p:cNvPr>
          <p:cNvSpPr>
            <a:spLocks noGrp="1"/>
          </p:cNvSpPr>
          <p:nvPr>
            <p:ph type="sldNum" sz="quarter" idx="12"/>
          </p:nvPr>
        </p:nvSpPr>
        <p:spPr/>
        <p:txBody>
          <a:bodyPr/>
          <a:lstStyle/>
          <a:p>
            <a:fld id="{452730E6-D2D8-4A84-81CD-A433DA7F4722}" type="slidenum">
              <a:rPr lang="en-US" smtClean="0"/>
              <a:t>‹#›</a:t>
            </a:fld>
            <a:endParaRPr lang="en-US"/>
          </a:p>
        </p:txBody>
      </p:sp>
    </p:spTree>
    <p:extLst>
      <p:ext uri="{BB962C8B-B14F-4D97-AF65-F5344CB8AC3E}">
        <p14:creationId xmlns:p14="http://schemas.microsoft.com/office/powerpoint/2010/main" val="1122438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1638-8ED8-FC43-9DC9-121D27539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2B5BF8-C403-DBDB-C627-6FE76F41C3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F2A3FC-75F0-07CB-41C6-2B115018D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7C77F7-0FDD-89DF-B1A6-9F257AD7E6ED}"/>
              </a:ext>
            </a:extLst>
          </p:cNvPr>
          <p:cNvSpPr>
            <a:spLocks noGrp="1"/>
          </p:cNvSpPr>
          <p:nvPr>
            <p:ph type="dt" sz="half" idx="10"/>
          </p:nvPr>
        </p:nvSpPr>
        <p:spPr/>
        <p:txBody>
          <a:bodyPr/>
          <a:lstStyle/>
          <a:p>
            <a:fld id="{4ABD2D24-5E75-4BB1-8C53-B48256A45321}" type="datetimeFigureOut">
              <a:rPr lang="en-US" smtClean="0"/>
              <a:t>12/11/2023</a:t>
            </a:fld>
            <a:endParaRPr lang="en-US"/>
          </a:p>
        </p:txBody>
      </p:sp>
      <p:sp>
        <p:nvSpPr>
          <p:cNvPr id="6" name="Footer Placeholder 5">
            <a:extLst>
              <a:ext uri="{FF2B5EF4-FFF2-40B4-BE49-F238E27FC236}">
                <a16:creationId xmlns:a16="http://schemas.microsoft.com/office/drawing/2014/main" id="{CC741531-CCA8-E500-A196-FB6216AB7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B2D2F-FF55-1FBB-E7F7-449B1F0879FA}"/>
              </a:ext>
            </a:extLst>
          </p:cNvPr>
          <p:cNvSpPr>
            <a:spLocks noGrp="1"/>
          </p:cNvSpPr>
          <p:nvPr>
            <p:ph type="sldNum" sz="quarter" idx="12"/>
          </p:nvPr>
        </p:nvSpPr>
        <p:spPr/>
        <p:txBody>
          <a:bodyPr/>
          <a:lstStyle/>
          <a:p>
            <a:fld id="{452730E6-D2D8-4A84-81CD-A433DA7F4722}" type="slidenum">
              <a:rPr lang="en-US" smtClean="0"/>
              <a:t>‹#›</a:t>
            </a:fld>
            <a:endParaRPr lang="en-US"/>
          </a:p>
        </p:txBody>
      </p:sp>
    </p:spTree>
    <p:extLst>
      <p:ext uri="{BB962C8B-B14F-4D97-AF65-F5344CB8AC3E}">
        <p14:creationId xmlns:p14="http://schemas.microsoft.com/office/powerpoint/2010/main" val="1896237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7402-9CCE-43D9-E2B8-80129AB28F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B10D6E-3827-2E61-CA83-7B24F6473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5819BD-EF57-F03A-6D41-DE386717B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22DCEE-A0CD-F4EB-B1A5-FB6EF735F2BC}"/>
              </a:ext>
            </a:extLst>
          </p:cNvPr>
          <p:cNvSpPr>
            <a:spLocks noGrp="1"/>
          </p:cNvSpPr>
          <p:nvPr>
            <p:ph type="dt" sz="half" idx="10"/>
          </p:nvPr>
        </p:nvSpPr>
        <p:spPr/>
        <p:txBody>
          <a:bodyPr/>
          <a:lstStyle/>
          <a:p>
            <a:fld id="{4ABD2D24-5E75-4BB1-8C53-B48256A45321}" type="datetimeFigureOut">
              <a:rPr lang="en-US" smtClean="0"/>
              <a:t>12/11/2023</a:t>
            </a:fld>
            <a:endParaRPr lang="en-US"/>
          </a:p>
        </p:txBody>
      </p:sp>
      <p:sp>
        <p:nvSpPr>
          <p:cNvPr id="6" name="Footer Placeholder 5">
            <a:extLst>
              <a:ext uri="{FF2B5EF4-FFF2-40B4-BE49-F238E27FC236}">
                <a16:creationId xmlns:a16="http://schemas.microsoft.com/office/drawing/2014/main" id="{F35E8C33-4B23-63BE-5EC1-148595532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DC1D46-BA1A-13A9-A4C8-55DA81A10D08}"/>
              </a:ext>
            </a:extLst>
          </p:cNvPr>
          <p:cNvSpPr>
            <a:spLocks noGrp="1"/>
          </p:cNvSpPr>
          <p:nvPr>
            <p:ph type="sldNum" sz="quarter" idx="12"/>
          </p:nvPr>
        </p:nvSpPr>
        <p:spPr/>
        <p:txBody>
          <a:bodyPr/>
          <a:lstStyle/>
          <a:p>
            <a:fld id="{452730E6-D2D8-4A84-81CD-A433DA7F4722}" type="slidenum">
              <a:rPr lang="en-US" smtClean="0"/>
              <a:t>‹#›</a:t>
            </a:fld>
            <a:endParaRPr lang="en-US"/>
          </a:p>
        </p:txBody>
      </p:sp>
    </p:spTree>
    <p:extLst>
      <p:ext uri="{BB962C8B-B14F-4D97-AF65-F5344CB8AC3E}">
        <p14:creationId xmlns:p14="http://schemas.microsoft.com/office/powerpoint/2010/main" val="4127879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8ECF79-37F2-97A7-6910-B489C31A4F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59F063-31E7-1A40-9E25-1444A7A239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F0B021-8F50-F3BB-DC6D-5EE6E03879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BD2D24-5E75-4BB1-8C53-B48256A45321}" type="datetimeFigureOut">
              <a:rPr lang="en-US" smtClean="0"/>
              <a:t>12/11/2023</a:t>
            </a:fld>
            <a:endParaRPr lang="en-US"/>
          </a:p>
        </p:txBody>
      </p:sp>
      <p:sp>
        <p:nvSpPr>
          <p:cNvPr id="5" name="Footer Placeholder 4">
            <a:extLst>
              <a:ext uri="{FF2B5EF4-FFF2-40B4-BE49-F238E27FC236}">
                <a16:creationId xmlns:a16="http://schemas.microsoft.com/office/drawing/2014/main" id="{22E1498B-058E-ECAA-DD25-D4D7A08BA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D78CB8-CC1B-85DC-034E-9CA93268B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730E6-D2D8-4A84-81CD-A433DA7F4722}" type="slidenum">
              <a:rPr lang="en-US" smtClean="0"/>
              <a:t>‹#›</a:t>
            </a:fld>
            <a:endParaRPr lang="en-US"/>
          </a:p>
        </p:txBody>
      </p:sp>
    </p:spTree>
    <p:extLst>
      <p:ext uri="{BB962C8B-B14F-4D97-AF65-F5344CB8AC3E}">
        <p14:creationId xmlns:p14="http://schemas.microsoft.com/office/powerpoint/2010/main" val="495489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file:///C:\Users\akpla\Downloads\choropleth_map.html"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techtarget.com/searchenterpriseai/definition/BERT-language-model#:~:text=BERT%20is%20designed%20to%20help,with%20question%20and%20answer%20datasets." TargetMode="External"/><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1FEFB-CB05-DDD2-ABAE-6F889B0DDA31}"/>
              </a:ext>
            </a:extLst>
          </p:cNvPr>
          <p:cNvSpPr>
            <a:spLocks noGrp="1"/>
          </p:cNvSpPr>
          <p:nvPr>
            <p:ph type="ctrTitle"/>
          </p:nvPr>
        </p:nvSpPr>
        <p:spPr>
          <a:xfrm>
            <a:off x="210312" y="649224"/>
            <a:ext cx="5559552" cy="3566160"/>
          </a:xfrm>
        </p:spPr>
        <p:txBody>
          <a:bodyPr anchor="b">
            <a:normAutofit/>
          </a:bodyPr>
          <a:lstStyle/>
          <a:p>
            <a:pPr algn="l"/>
            <a:r>
              <a:rPr lang="en-US" dirty="0"/>
              <a:t>Geographical Representation in NYT Articles</a:t>
            </a:r>
            <a:endParaRPr lang="en-US" sz="5400" dirty="0"/>
          </a:p>
        </p:txBody>
      </p:sp>
      <p:sp>
        <p:nvSpPr>
          <p:cNvPr id="3" name="Subtitle 2">
            <a:extLst>
              <a:ext uri="{FF2B5EF4-FFF2-40B4-BE49-F238E27FC236}">
                <a16:creationId xmlns:a16="http://schemas.microsoft.com/office/drawing/2014/main" id="{AD06C1C1-D149-BA77-F4D7-2A9BAC3BAC95}"/>
              </a:ext>
            </a:extLst>
          </p:cNvPr>
          <p:cNvSpPr>
            <a:spLocks noGrp="1"/>
          </p:cNvSpPr>
          <p:nvPr>
            <p:ph type="subTitle" idx="1"/>
          </p:nvPr>
        </p:nvSpPr>
        <p:spPr>
          <a:xfrm>
            <a:off x="890339" y="4636008"/>
            <a:ext cx="3734014" cy="1572768"/>
          </a:xfrm>
        </p:spPr>
        <p:txBody>
          <a:bodyPr>
            <a:normAutofit/>
          </a:bodyPr>
          <a:lstStyle/>
          <a:p>
            <a:pPr algn="l"/>
            <a:r>
              <a:rPr lang="en-US"/>
              <a:t> Team Members: Kossi Akplaka, Saloua Daouki</a:t>
            </a:r>
          </a:p>
        </p:txBody>
      </p:sp>
      <p:sp>
        <p:nvSpPr>
          <p:cNvPr id="2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background with many letters&#10;&#10;Description automatically generated with medium confidence">
            <a:extLst>
              <a:ext uri="{FF2B5EF4-FFF2-40B4-BE49-F238E27FC236}">
                <a16:creationId xmlns:a16="http://schemas.microsoft.com/office/drawing/2014/main" id="{B0496FDB-0E28-E9CF-3749-F4433F2C611D}"/>
              </a:ext>
            </a:extLst>
          </p:cNvPr>
          <p:cNvPicPr>
            <a:picLocks noChangeAspect="1"/>
          </p:cNvPicPr>
          <p:nvPr/>
        </p:nvPicPr>
        <p:blipFill rotWithShape="1">
          <a:blip r:embed="rId2">
            <a:extLst>
              <a:ext uri="{28A0092B-C50C-407E-A947-70E740481C1C}">
                <a14:useLocalDpi xmlns:a14="http://schemas.microsoft.com/office/drawing/2010/main" val="0"/>
              </a:ext>
            </a:extLst>
          </a:blip>
          <a:srcRect l="1837" r="2293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7365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56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55A80E5-A58A-24C0-E8A2-7EA9925747D0}"/>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a:solidFill>
                  <a:srgbClr val="FFFFFF"/>
                </a:solidFill>
                <a:latin typeface="+mj-lt"/>
                <a:ea typeface="+mj-ea"/>
                <a:cs typeface="+mj-cs"/>
              </a:rPr>
              <a:t>Get the data from NYT times API</a:t>
            </a:r>
          </a:p>
        </p:txBody>
      </p:sp>
      <p:pic>
        <p:nvPicPr>
          <p:cNvPr id="15" name="Picture 14">
            <a:extLst>
              <a:ext uri="{FF2B5EF4-FFF2-40B4-BE49-F238E27FC236}">
                <a16:creationId xmlns:a16="http://schemas.microsoft.com/office/drawing/2014/main" id="{EEF8EC01-0030-8EAA-A05D-B1C8F3113CEF}"/>
              </a:ext>
            </a:extLst>
          </p:cNvPr>
          <p:cNvPicPr>
            <a:picLocks noChangeAspect="1"/>
          </p:cNvPicPr>
          <p:nvPr/>
        </p:nvPicPr>
        <p:blipFill>
          <a:blip r:embed="rId3"/>
          <a:stretch>
            <a:fillRect/>
          </a:stretch>
        </p:blipFill>
        <p:spPr>
          <a:xfrm>
            <a:off x="3989470" y="171161"/>
            <a:ext cx="7952594" cy="1454225"/>
          </a:xfrm>
          <a:prstGeom prst="rect">
            <a:avLst/>
          </a:prstGeom>
        </p:spPr>
      </p:pic>
      <p:pic>
        <p:nvPicPr>
          <p:cNvPr id="17" name="Picture 16">
            <a:extLst>
              <a:ext uri="{FF2B5EF4-FFF2-40B4-BE49-F238E27FC236}">
                <a16:creationId xmlns:a16="http://schemas.microsoft.com/office/drawing/2014/main" id="{83832375-B0EF-1C62-CB34-0D3B6231B770}"/>
              </a:ext>
            </a:extLst>
          </p:cNvPr>
          <p:cNvPicPr>
            <a:picLocks noChangeAspect="1"/>
          </p:cNvPicPr>
          <p:nvPr/>
        </p:nvPicPr>
        <p:blipFill>
          <a:blip r:embed="rId4"/>
          <a:stretch>
            <a:fillRect/>
          </a:stretch>
        </p:blipFill>
        <p:spPr>
          <a:xfrm>
            <a:off x="4037847" y="1842040"/>
            <a:ext cx="7855839" cy="3969480"/>
          </a:xfrm>
          <a:prstGeom prst="rect">
            <a:avLst/>
          </a:prstGeom>
        </p:spPr>
      </p:pic>
      <p:pic>
        <p:nvPicPr>
          <p:cNvPr id="19" name="Picture 18">
            <a:extLst>
              <a:ext uri="{FF2B5EF4-FFF2-40B4-BE49-F238E27FC236}">
                <a16:creationId xmlns:a16="http://schemas.microsoft.com/office/drawing/2014/main" id="{0B25076B-CFE2-8615-D74E-AADB1C0EE516}"/>
              </a:ext>
            </a:extLst>
          </p:cNvPr>
          <p:cNvPicPr>
            <a:picLocks noChangeAspect="1"/>
          </p:cNvPicPr>
          <p:nvPr/>
        </p:nvPicPr>
        <p:blipFill>
          <a:blip r:embed="rId5"/>
          <a:stretch>
            <a:fillRect/>
          </a:stretch>
        </p:blipFill>
        <p:spPr>
          <a:xfrm>
            <a:off x="4037847" y="5892800"/>
            <a:ext cx="7855839" cy="875318"/>
          </a:xfrm>
          <a:prstGeom prst="rect">
            <a:avLst/>
          </a:prstGeom>
        </p:spPr>
      </p:pic>
      <p:pic>
        <p:nvPicPr>
          <p:cNvPr id="21" name="Picture 20">
            <a:extLst>
              <a:ext uri="{FF2B5EF4-FFF2-40B4-BE49-F238E27FC236}">
                <a16:creationId xmlns:a16="http://schemas.microsoft.com/office/drawing/2014/main" id="{F9DEB952-9B71-28C1-C667-F185AF4754B8}"/>
              </a:ext>
            </a:extLst>
          </p:cNvPr>
          <p:cNvPicPr>
            <a:picLocks noChangeAspect="1"/>
          </p:cNvPicPr>
          <p:nvPr/>
        </p:nvPicPr>
        <p:blipFill>
          <a:blip r:embed="rId6"/>
          <a:stretch>
            <a:fillRect/>
          </a:stretch>
        </p:blipFill>
        <p:spPr>
          <a:xfrm>
            <a:off x="838200" y="5870053"/>
            <a:ext cx="2971800" cy="876345"/>
          </a:xfrm>
          <a:prstGeom prst="rect">
            <a:avLst/>
          </a:prstGeom>
        </p:spPr>
      </p:pic>
    </p:spTree>
    <p:extLst>
      <p:ext uri="{BB962C8B-B14F-4D97-AF65-F5344CB8AC3E}">
        <p14:creationId xmlns:p14="http://schemas.microsoft.com/office/powerpoint/2010/main" val="415575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679D8-9C11-3544-AF5D-7375263FA2BE}"/>
              </a:ext>
            </a:extLst>
          </p:cNvPr>
          <p:cNvPicPr>
            <a:picLocks noChangeAspect="1"/>
          </p:cNvPicPr>
          <p:nvPr/>
        </p:nvPicPr>
        <p:blipFill>
          <a:blip r:embed="rId3"/>
          <a:stretch>
            <a:fillRect/>
          </a:stretch>
        </p:blipFill>
        <p:spPr>
          <a:xfrm>
            <a:off x="99739" y="776024"/>
            <a:ext cx="12023953" cy="2849920"/>
          </a:xfrm>
          <a:prstGeom prst="rect">
            <a:avLst/>
          </a:prstGeom>
        </p:spPr>
      </p:pic>
      <p:pic>
        <p:nvPicPr>
          <p:cNvPr id="5" name="Picture 4">
            <a:extLst>
              <a:ext uri="{FF2B5EF4-FFF2-40B4-BE49-F238E27FC236}">
                <a16:creationId xmlns:a16="http://schemas.microsoft.com/office/drawing/2014/main" id="{134BFBEB-7889-5D9B-51B4-40A4DD9A76DE}"/>
              </a:ext>
            </a:extLst>
          </p:cNvPr>
          <p:cNvPicPr>
            <a:picLocks noChangeAspect="1"/>
          </p:cNvPicPr>
          <p:nvPr/>
        </p:nvPicPr>
        <p:blipFill rotWithShape="1">
          <a:blip r:embed="rId3"/>
          <a:srcRect l="62665" t="2707" r="13633" b="-2707"/>
          <a:stretch/>
        </p:blipFill>
        <p:spPr>
          <a:xfrm>
            <a:off x="6776566" y="96256"/>
            <a:ext cx="4557182" cy="45571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C1A7CDBE-4C62-3FE1-B997-406D206E849B}"/>
              </a:ext>
            </a:extLst>
          </p:cNvPr>
          <p:cNvSpPr txBox="1"/>
          <p:nvPr/>
        </p:nvSpPr>
        <p:spPr>
          <a:xfrm>
            <a:off x="435018" y="6583"/>
            <a:ext cx="5772741" cy="769441"/>
          </a:xfrm>
          <a:prstGeom prst="rect">
            <a:avLst/>
          </a:prstGeom>
          <a:noFill/>
        </p:spPr>
        <p:txBody>
          <a:bodyPr wrap="square" rtlCol="0">
            <a:spAutoFit/>
          </a:bodyPr>
          <a:lstStyle/>
          <a:p>
            <a:r>
              <a:rPr lang="en-US" sz="4400" b="1" dirty="0"/>
              <a:t>Tidying the data</a:t>
            </a:r>
          </a:p>
        </p:txBody>
      </p:sp>
      <p:pic>
        <p:nvPicPr>
          <p:cNvPr id="14" name="Picture 13">
            <a:extLst>
              <a:ext uri="{FF2B5EF4-FFF2-40B4-BE49-F238E27FC236}">
                <a16:creationId xmlns:a16="http://schemas.microsoft.com/office/drawing/2014/main" id="{07FCD665-9539-F1C7-D4B0-DC613ED733B3}"/>
              </a:ext>
            </a:extLst>
          </p:cNvPr>
          <p:cNvPicPr>
            <a:picLocks noChangeAspect="1"/>
          </p:cNvPicPr>
          <p:nvPr/>
        </p:nvPicPr>
        <p:blipFill>
          <a:blip r:embed="rId4"/>
          <a:stretch>
            <a:fillRect/>
          </a:stretch>
        </p:blipFill>
        <p:spPr>
          <a:xfrm>
            <a:off x="237457" y="4127849"/>
            <a:ext cx="7238999" cy="1285028"/>
          </a:xfrm>
          <a:prstGeom prst="rect">
            <a:avLst/>
          </a:prstGeom>
        </p:spPr>
      </p:pic>
      <p:pic>
        <p:nvPicPr>
          <p:cNvPr id="16" name="Picture 15">
            <a:extLst>
              <a:ext uri="{FF2B5EF4-FFF2-40B4-BE49-F238E27FC236}">
                <a16:creationId xmlns:a16="http://schemas.microsoft.com/office/drawing/2014/main" id="{D646B42B-D039-FC5A-0080-D587CFFA953F}"/>
              </a:ext>
            </a:extLst>
          </p:cNvPr>
          <p:cNvPicPr>
            <a:picLocks noChangeAspect="1"/>
          </p:cNvPicPr>
          <p:nvPr/>
        </p:nvPicPr>
        <p:blipFill>
          <a:blip r:embed="rId5"/>
          <a:stretch>
            <a:fillRect/>
          </a:stretch>
        </p:blipFill>
        <p:spPr>
          <a:xfrm>
            <a:off x="237457" y="5476716"/>
            <a:ext cx="7238999" cy="1285028"/>
          </a:xfrm>
          <a:prstGeom prst="rect">
            <a:avLst/>
          </a:prstGeom>
        </p:spPr>
      </p:pic>
    </p:spTree>
    <p:extLst>
      <p:ext uri="{BB962C8B-B14F-4D97-AF65-F5344CB8AC3E}">
        <p14:creationId xmlns:p14="http://schemas.microsoft.com/office/powerpoint/2010/main" val="178442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28460D0-5BD8-0525-A4F9-3FF4F116D26A}"/>
              </a:ext>
            </a:extLst>
          </p:cNvPr>
          <p:cNvSpPr txBox="1"/>
          <p:nvPr/>
        </p:nvSpPr>
        <p:spPr>
          <a:xfrm>
            <a:off x="638881" y="457200"/>
            <a:ext cx="10909640" cy="1368614"/>
          </a:xfrm>
          <a:prstGeom prst="rect">
            <a:avLst/>
          </a:prstGeom>
        </p:spPr>
        <p:txBody>
          <a:bodyPr vert="horz" lIns="91440" tIns="45720" rIns="91440" bIns="45720" rtlCol="0" anchor="ctr">
            <a:normAutofit fontScale="85000" lnSpcReduction="20000"/>
          </a:bodyPr>
          <a:lstStyle/>
          <a:p>
            <a:pPr algn="ctr">
              <a:lnSpc>
                <a:spcPct val="90000"/>
              </a:lnSpc>
              <a:spcBef>
                <a:spcPct val="0"/>
              </a:spcBef>
              <a:spcAft>
                <a:spcPts val="600"/>
              </a:spcAft>
            </a:pPr>
            <a:r>
              <a:rPr lang="en-US" sz="6600" dirty="0">
                <a:latin typeface="+mj-lt"/>
                <a:ea typeface="+mj-ea"/>
                <a:cs typeface="+mj-cs"/>
              </a:rPr>
              <a:t>Using spaCy model to answer the research question</a:t>
            </a:r>
          </a:p>
        </p:txBody>
      </p:sp>
      <p:sp>
        <p:nvSpPr>
          <p:cNvPr id="3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7153BC-3780-6A87-9A98-E111221548DF}"/>
              </a:ext>
            </a:extLst>
          </p:cNvPr>
          <p:cNvPicPr>
            <a:picLocks noChangeAspect="1"/>
          </p:cNvPicPr>
          <p:nvPr/>
        </p:nvPicPr>
        <p:blipFill>
          <a:blip r:embed="rId3"/>
          <a:stretch>
            <a:fillRect/>
          </a:stretch>
        </p:blipFill>
        <p:spPr>
          <a:xfrm>
            <a:off x="186447" y="2450897"/>
            <a:ext cx="8683233" cy="4317694"/>
          </a:xfrm>
          <a:prstGeom prst="rect">
            <a:avLst/>
          </a:prstGeom>
        </p:spPr>
      </p:pic>
      <p:pic>
        <p:nvPicPr>
          <p:cNvPr id="11" name="Picture 10">
            <a:extLst>
              <a:ext uri="{FF2B5EF4-FFF2-40B4-BE49-F238E27FC236}">
                <a16:creationId xmlns:a16="http://schemas.microsoft.com/office/drawing/2014/main" id="{FB363B3C-6A80-BC46-43DB-0265E055E50A}"/>
              </a:ext>
            </a:extLst>
          </p:cNvPr>
          <p:cNvPicPr>
            <a:picLocks noChangeAspect="1"/>
          </p:cNvPicPr>
          <p:nvPr/>
        </p:nvPicPr>
        <p:blipFill>
          <a:blip r:embed="rId4"/>
          <a:stretch>
            <a:fillRect/>
          </a:stretch>
        </p:blipFill>
        <p:spPr>
          <a:xfrm>
            <a:off x="9056127" y="2450897"/>
            <a:ext cx="2994584" cy="4317694"/>
          </a:xfrm>
          <a:prstGeom prst="rect">
            <a:avLst/>
          </a:prstGeom>
        </p:spPr>
      </p:pic>
    </p:spTree>
    <p:extLst>
      <p:ext uri="{BB962C8B-B14F-4D97-AF65-F5344CB8AC3E}">
        <p14:creationId xmlns:p14="http://schemas.microsoft.com/office/powerpoint/2010/main" val="3309691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7AC56F-9E65-A382-FACD-4A6AC89E5B24}"/>
              </a:ext>
            </a:extLst>
          </p:cNvPr>
          <p:cNvSpPr txBox="1"/>
          <p:nvPr/>
        </p:nvSpPr>
        <p:spPr>
          <a:xfrm>
            <a:off x="118872" y="73152"/>
            <a:ext cx="10616184" cy="707886"/>
          </a:xfrm>
          <a:prstGeom prst="rect">
            <a:avLst/>
          </a:prstGeom>
          <a:noFill/>
        </p:spPr>
        <p:txBody>
          <a:bodyPr wrap="square" rtlCol="0">
            <a:spAutoFit/>
          </a:bodyPr>
          <a:lstStyle/>
          <a:p>
            <a:pPr algn="ctr"/>
            <a:r>
              <a:rPr lang="en-US" sz="4000" dirty="0"/>
              <a:t>Top 5 placed mentioned over time</a:t>
            </a:r>
          </a:p>
        </p:txBody>
      </p:sp>
      <p:pic>
        <p:nvPicPr>
          <p:cNvPr id="12" name="Picture 11">
            <a:extLst>
              <a:ext uri="{FF2B5EF4-FFF2-40B4-BE49-F238E27FC236}">
                <a16:creationId xmlns:a16="http://schemas.microsoft.com/office/drawing/2014/main" id="{ABEA42D2-1B19-ECE1-6936-1E970818DE7C}"/>
              </a:ext>
            </a:extLst>
          </p:cNvPr>
          <p:cNvPicPr>
            <a:picLocks noChangeAspect="1"/>
          </p:cNvPicPr>
          <p:nvPr/>
        </p:nvPicPr>
        <p:blipFill>
          <a:blip r:embed="rId3"/>
          <a:stretch>
            <a:fillRect/>
          </a:stretch>
        </p:blipFill>
        <p:spPr>
          <a:xfrm>
            <a:off x="8126538" y="721663"/>
            <a:ext cx="3740342" cy="1664352"/>
          </a:xfrm>
          <a:prstGeom prst="rect">
            <a:avLst/>
          </a:prstGeom>
        </p:spPr>
      </p:pic>
      <p:pic>
        <p:nvPicPr>
          <p:cNvPr id="14" name="Picture 13">
            <a:extLst>
              <a:ext uri="{FF2B5EF4-FFF2-40B4-BE49-F238E27FC236}">
                <a16:creationId xmlns:a16="http://schemas.microsoft.com/office/drawing/2014/main" id="{E944C3EF-BE70-BE8F-AAC8-C999546D7CFF}"/>
              </a:ext>
            </a:extLst>
          </p:cNvPr>
          <p:cNvPicPr>
            <a:picLocks noChangeAspect="1"/>
          </p:cNvPicPr>
          <p:nvPr/>
        </p:nvPicPr>
        <p:blipFill>
          <a:blip r:embed="rId4"/>
          <a:stretch>
            <a:fillRect/>
          </a:stretch>
        </p:blipFill>
        <p:spPr>
          <a:xfrm>
            <a:off x="578898" y="6069795"/>
            <a:ext cx="11287982" cy="641383"/>
          </a:xfrm>
          <a:prstGeom prst="rect">
            <a:avLst/>
          </a:prstGeom>
        </p:spPr>
      </p:pic>
      <p:pic>
        <p:nvPicPr>
          <p:cNvPr id="17" name="Picture 16">
            <a:extLst>
              <a:ext uri="{FF2B5EF4-FFF2-40B4-BE49-F238E27FC236}">
                <a16:creationId xmlns:a16="http://schemas.microsoft.com/office/drawing/2014/main" id="{679C5B6B-14E3-D363-49BC-75762B84F459}"/>
              </a:ext>
            </a:extLst>
          </p:cNvPr>
          <p:cNvPicPr>
            <a:picLocks noChangeAspect="1"/>
          </p:cNvPicPr>
          <p:nvPr/>
        </p:nvPicPr>
        <p:blipFill>
          <a:blip r:embed="rId5"/>
          <a:stretch>
            <a:fillRect/>
          </a:stretch>
        </p:blipFill>
        <p:spPr>
          <a:xfrm>
            <a:off x="612142" y="721663"/>
            <a:ext cx="7514395" cy="1664352"/>
          </a:xfrm>
          <a:prstGeom prst="rect">
            <a:avLst/>
          </a:prstGeom>
        </p:spPr>
      </p:pic>
      <p:pic>
        <p:nvPicPr>
          <p:cNvPr id="21" name="Picture 20">
            <a:extLst>
              <a:ext uri="{FF2B5EF4-FFF2-40B4-BE49-F238E27FC236}">
                <a16:creationId xmlns:a16="http://schemas.microsoft.com/office/drawing/2014/main" id="{7B6E5CEF-7595-6A07-405E-21905AF5EDD9}"/>
              </a:ext>
            </a:extLst>
          </p:cNvPr>
          <p:cNvPicPr>
            <a:picLocks noChangeAspect="1"/>
          </p:cNvPicPr>
          <p:nvPr/>
        </p:nvPicPr>
        <p:blipFill>
          <a:blip r:embed="rId6"/>
          <a:stretch>
            <a:fillRect/>
          </a:stretch>
        </p:blipFill>
        <p:spPr>
          <a:xfrm>
            <a:off x="612143" y="2590800"/>
            <a:ext cx="11254737" cy="3054464"/>
          </a:xfrm>
          <a:prstGeom prst="rect">
            <a:avLst/>
          </a:prstGeom>
        </p:spPr>
      </p:pic>
    </p:spTree>
    <p:extLst>
      <p:ext uri="{BB962C8B-B14F-4D97-AF65-F5344CB8AC3E}">
        <p14:creationId xmlns:p14="http://schemas.microsoft.com/office/powerpoint/2010/main" val="2769395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E71709-A073-25CC-05DF-B97007E5F7CE}"/>
              </a:ext>
            </a:extLst>
          </p:cNvPr>
          <p:cNvSpPr txBox="1"/>
          <p:nvPr/>
        </p:nvSpPr>
        <p:spPr>
          <a:xfrm>
            <a:off x="558799" y="342900"/>
            <a:ext cx="10850881" cy="707886"/>
          </a:xfrm>
          <a:prstGeom prst="rect">
            <a:avLst/>
          </a:prstGeom>
          <a:noFill/>
        </p:spPr>
        <p:txBody>
          <a:bodyPr wrap="square" rtlCol="0">
            <a:spAutoFit/>
          </a:bodyPr>
          <a:lstStyle/>
          <a:p>
            <a:r>
              <a:rPr lang="en-US" sz="4000" dirty="0"/>
              <a:t>Visualization of the New York Times Coverage 2023</a:t>
            </a:r>
          </a:p>
        </p:txBody>
      </p:sp>
      <p:pic>
        <p:nvPicPr>
          <p:cNvPr id="8" name="Picture 7">
            <a:extLst>
              <a:ext uri="{FF2B5EF4-FFF2-40B4-BE49-F238E27FC236}">
                <a16:creationId xmlns:a16="http://schemas.microsoft.com/office/drawing/2014/main" id="{34241AC6-63DC-B0B6-7F33-1AF183A1277D}"/>
              </a:ext>
            </a:extLst>
          </p:cNvPr>
          <p:cNvPicPr>
            <a:picLocks noChangeAspect="1"/>
          </p:cNvPicPr>
          <p:nvPr/>
        </p:nvPicPr>
        <p:blipFill>
          <a:blip r:embed="rId3"/>
          <a:stretch>
            <a:fillRect/>
          </a:stretch>
        </p:blipFill>
        <p:spPr>
          <a:xfrm>
            <a:off x="558799" y="1162546"/>
            <a:ext cx="11155681" cy="5352554"/>
          </a:xfrm>
          <a:prstGeom prst="rect">
            <a:avLst/>
          </a:prstGeom>
        </p:spPr>
      </p:pic>
    </p:spTree>
    <p:extLst>
      <p:ext uri="{BB962C8B-B14F-4D97-AF65-F5344CB8AC3E}">
        <p14:creationId xmlns:p14="http://schemas.microsoft.com/office/powerpoint/2010/main" val="3817383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map of the world">
            <a:hlinkClick r:id="rId2"/>
            <a:extLst>
              <a:ext uri="{FF2B5EF4-FFF2-40B4-BE49-F238E27FC236}">
                <a16:creationId xmlns:a16="http://schemas.microsoft.com/office/drawing/2014/main" id="{D9DFFB40-A1C9-A66D-92DD-F476AA3C4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27" y="238125"/>
            <a:ext cx="11434973" cy="6343650"/>
          </a:xfrm>
          <a:prstGeom prst="rect">
            <a:avLst/>
          </a:prstGeom>
        </p:spPr>
      </p:pic>
    </p:spTree>
    <p:extLst>
      <p:ext uri="{BB962C8B-B14F-4D97-AF65-F5344CB8AC3E}">
        <p14:creationId xmlns:p14="http://schemas.microsoft.com/office/powerpoint/2010/main" val="193587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BD06D7-3D7F-58D8-5408-37E0CE9DCEC4}"/>
              </a:ext>
            </a:extLst>
          </p:cNvPr>
          <p:cNvPicPr>
            <a:picLocks noChangeAspect="1"/>
          </p:cNvPicPr>
          <p:nvPr/>
        </p:nvPicPr>
        <p:blipFill rotWithShape="1">
          <a:blip r:embed="rId2"/>
          <a:srcRect l="178" r="5705"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9BD1C84-DB69-B1E4-9FDB-09356B2BD971}"/>
              </a:ext>
            </a:extLst>
          </p:cNvPr>
          <p:cNvSpPr txBox="1"/>
          <p:nvPr/>
        </p:nvSpPr>
        <p:spPr>
          <a:xfrm>
            <a:off x="838200" y="365125"/>
            <a:ext cx="7390263" cy="1899912"/>
          </a:xfrm>
          <a:prstGeom prst="rect">
            <a:avLst/>
          </a:prstGeom>
        </p:spPr>
        <p:txBody>
          <a:bodyPr vert="horz" lIns="91440" tIns="45720" rIns="91440" bIns="45720" rtlCol="0" anchor="ctr">
            <a:normAutofit/>
          </a:bodyPr>
          <a:lstStyle/>
          <a:p>
            <a:pPr>
              <a:lnSpc>
                <a:spcPct val="150000"/>
              </a:lnSpc>
              <a:spcBef>
                <a:spcPct val="0"/>
              </a:spcBef>
              <a:spcAft>
                <a:spcPts val="600"/>
              </a:spcAft>
            </a:pPr>
            <a:r>
              <a:rPr lang="en-US" sz="4000" dirty="0">
                <a:latin typeface="Book Antiqua" panose="02040602050305030304" pitchFamily="18" charset="0"/>
                <a:ea typeface="+mj-ea"/>
                <a:cs typeface="+mj-cs"/>
              </a:rPr>
              <a:t>Hugging Face Transformers (BERT)</a:t>
            </a:r>
          </a:p>
        </p:txBody>
      </p:sp>
      <p:sp>
        <p:nvSpPr>
          <p:cNvPr id="3" name="TextBox 2">
            <a:extLst>
              <a:ext uri="{FF2B5EF4-FFF2-40B4-BE49-F238E27FC236}">
                <a16:creationId xmlns:a16="http://schemas.microsoft.com/office/drawing/2014/main" id="{7D238988-6699-93F1-CA14-6DED56A021B2}"/>
              </a:ext>
            </a:extLst>
          </p:cNvPr>
          <p:cNvSpPr txBox="1"/>
          <p:nvPr/>
        </p:nvSpPr>
        <p:spPr>
          <a:xfrm>
            <a:off x="838200" y="2434201"/>
            <a:ext cx="5613400" cy="3742762"/>
          </a:xfrm>
          <a:prstGeom prst="rect">
            <a:avLst/>
          </a:prstGeom>
        </p:spPr>
        <p:txBody>
          <a:bodyPr vert="horz" lIns="91440" tIns="45720" rIns="91440" bIns="45720" rtlCol="0">
            <a:normAutofit lnSpcReduction="10000"/>
          </a:bodyPr>
          <a:lstStyle/>
          <a:p>
            <a:pPr>
              <a:lnSpc>
                <a:spcPct val="150000"/>
              </a:lnSpc>
              <a:spcAft>
                <a:spcPts val="600"/>
              </a:spcAft>
            </a:pPr>
            <a:r>
              <a:rPr lang="en-US" sz="2000" b="1" dirty="0">
                <a:latin typeface="Book Antiqua" panose="02040602050305030304" pitchFamily="18" charset="0"/>
              </a:rPr>
              <a:t>Definition</a:t>
            </a:r>
            <a:r>
              <a:rPr lang="en-US" sz="2000" dirty="0">
                <a:latin typeface="Book Antiqua" panose="02040602050305030304" pitchFamily="18" charset="0"/>
              </a:rPr>
              <a:t>: </a:t>
            </a:r>
            <a:r>
              <a:rPr lang="en-US" sz="2000" b="0" i="0" u="none" strike="noStrike" dirty="0">
                <a:effectLst/>
                <a:latin typeface="Book Antiqua" panose="02040602050305030304" pitchFamily="18" charset="0"/>
              </a:rPr>
              <a:t>BERT (Bidirectional Encoder Representations from Transformers) is a transformer-based language model architecture.</a:t>
            </a:r>
          </a:p>
          <a:p>
            <a:pPr>
              <a:lnSpc>
                <a:spcPct val="150000"/>
              </a:lnSpc>
              <a:spcAft>
                <a:spcPts val="600"/>
              </a:spcAft>
            </a:pPr>
            <a:r>
              <a:rPr lang="en-US" sz="2000" b="0" i="0" u="none" strike="noStrike" dirty="0">
                <a:effectLst/>
                <a:latin typeface="Book Antiqua" panose="02040602050305030304" pitchFamily="18" charset="0"/>
              </a:rPr>
              <a:t> </a:t>
            </a:r>
          </a:p>
          <a:p>
            <a:pPr>
              <a:lnSpc>
                <a:spcPct val="150000"/>
              </a:lnSpc>
              <a:spcAft>
                <a:spcPts val="600"/>
              </a:spcAft>
            </a:pPr>
            <a:r>
              <a:rPr lang="en-US" sz="2000" b="0" i="0" u="none" strike="noStrike" dirty="0">
                <a:effectLst/>
                <a:latin typeface="Book Antiqua" panose="02040602050305030304" pitchFamily="18" charset="0"/>
              </a:rPr>
              <a:t>BERT is designed to help computers understand the meaning of ambiguous language in text by using surrounding text to establish context. (</a:t>
            </a:r>
            <a:r>
              <a:rPr lang="en-US" sz="2000" b="0" i="0" u="none" strike="noStrike" dirty="0">
                <a:effectLst/>
                <a:latin typeface="Book Antiqua" panose="02040602050305030304" pitchFamily="18" charset="0"/>
                <a:hlinkClick r:id="rId3"/>
              </a:rPr>
              <a:t>TechTarget</a:t>
            </a:r>
            <a:r>
              <a:rPr lang="en-US" sz="2000" b="0" i="0" u="none" strike="noStrike" dirty="0">
                <a:effectLst/>
                <a:latin typeface="Book Antiqua" panose="02040602050305030304" pitchFamily="18" charset="0"/>
              </a:rPr>
              <a:t>)</a:t>
            </a:r>
            <a:endParaRPr lang="en-US" sz="2000" dirty="0">
              <a:latin typeface="Book Antiqua" panose="02040602050305030304" pitchFamily="18" charset="0"/>
            </a:endParaRPr>
          </a:p>
        </p:txBody>
      </p:sp>
    </p:spTree>
    <p:extLst>
      <p:ext uri="{BB962C8B-B14F-4D97-AF65-F5344CB8AC3E}">
        <p14:creationId xmlns:p14="http://schemas.microsoft.com/office/powerpoint/2010/main" val="585333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D5EBE-EDF3-EF5C-FE6A-17900D210846}"/>
              </a:ext>
            </a:extLst>
          </p:cNvPr>
          <p:cNvSpPr txBox="1"/>
          <p:nvPr/>
        </p:nvSpPr>
        <p:spPr>
          <a:xfrm>
            <a:off x="467360" y="375920"/>
            <a:ext cx="12334240" cy="646331"/>
          </a:xfrm>
          <a:prstGeom prst="rect">
            <a:avLst/>
          </a:prstGeom>
          <a:noFill/>
        </p:spPr>
        <p:txBody>
          <a:bodyPr wrap="square" rtlCol="0">
            <a:spAutoFit/>
          </a:bodyPr>
          <a:lstStyle/>
          <a:p>
            <a:r>
              <a:rPr lang="en-US" sz="3600" dirty="0"/>
              <a:t>Answer the research question using BERT transformers</a:t>
            </a:r>
          </a:p>
        </p:txBody>
      </p:sp>
      <p:pic>
        <p:nvPicPr>
          <p:cNvPr id="4" name="Picture 3">
            <a:extLst>
              <a:ext uri="{FF2B5EF4-FFF2-40B4-BE49-F238E27FC236}">
                <a16:creationId xmlns:a16="http://schemas.microsoft.com/office/drawing/2014/main" id="{7579EF9E-AB5E-C3EA-BF85-DD020066DC43}"/>
              </a:ext>
            </a:extLst>
          </p:cNvPr>
          <p:cNvPicPr>
            <a:picLocks noChangeAspect="1"/>
          </p:cNvPicPr>
          <p:nvPr/>
        </p:nvPicPr>
        <p:blipFill>
          <a:blip r:embed="rId3"/>
          <a:stretch>
            <a:fillRect/>
          </a:stretch>
        </p:blipFill>
        <p:spPr>
          <a:xfrm>
            <a:off x="467360" y="2198468"/>
            <a:ext cx="10789920" cy="2248016"/>
          </a:xfrm>
          <a:prstGeom prst="rect">
            <a:avLst/>
          </a:prstGeom>
        </p:spPr>
      </p:pic>
      <p:pic>
        <p:nvPicPr>
          <p:cNvPr id="6" name="Picture 5">
            <a:extLst>
              <a:ext uri="{FF2B5EF4-FFF2-40B4-BE49-F238E27FC236}">
                <a16:creationId xmlns:a16="http://schemas.microsoft.com/office/drawing/2014/main" id="{AA179D70-E1E7-97EB-64AD-46C8AEF58817}"/>
              </a:ext>
            </a:extLst>
          </p:cNvPr>
          <p:cNvPicPr>
            <a:picLocks noChangeAspect="1"/>
          </p:cNvPicPr>
          <p:nvPr/>
        </p:nvPicPr>
        <p:blipFill>
          <a:blip r:embed="rId4"/>
          <a:stretch>
            <a:fillRect/>
          </a:stretch>
        </p:blipFill>
        <p:spPr>
          <a:xfrm>
            <a:off x="467360" y="1235690"/>
            <a:ext cx="10789920" cy="749339"/>
          </a:xfrm>
          <a:prstGeom prst="rect">
            <a:avLst/>
          </a:prstGeom>
        </p:spPr>
      </p:pic>
      <p:pic>
        <p:nvPicPr>
          <p:cNvPr id="8" name="Picture 7">
            <a:extLst>
              <a:ext uri="{FF2B5EF4-FFF2-40B4-BE49-F238E27FC236}">
                <a16:creationId xmlns:a16="http://schemas.microsoft.com/office/drawing/2014/main" id="{8811C21C-5A43-858D-9728-3878A407E22F}"/>
              </a:ext>
            </a:extLst>
          </p:cNvPr>
          <p:cNvPicPr>
            <a:picLocks noChangeAspect="1"/>
          </p:cNvPicPr>
          <p:nvPr/>
        </p:nvPicPr>
        <p:blipFill>
          <a:blip r:embed="rId5"/>
          <a:stretch>
            <a:fillRect/>
          </a:stretch>
        </p:blipFill>
        <p:spPr>
          <a:xfrm>
            <a:off x="467360" y="4659923"/>
            <a:ext cx="8595360" cy="1822157"/>
          </a:xfrm>
          <a:prstGeom prst="rect">
            <a:avLst/>
          </a:prstGeom>
        </p:spPr>
      </p:pic>
      <p:pic>
        <p:nvPicPr>
          <p:cNvPr id="10" name="Picture 9">
            <a:extLst>
              <a:ext uri="{FF2B5EF4-FFF2-40B4-BE49-F238E27FC236}">
                <a16:creationId xmlns:a16="http://schemas.microsoft.com/office/drawing/2014/main" id="{E5A1B205-55E4-D109-37CE-5DC7941E2A05}"/>
              </a:ext>
            </a:extLst>
          </p:cNvPr>
          <p:cNvPicPr>
            <a:picLocks noChangeAspect="1"/>
          </p:cNvPicPr>
          <p:nvPr/>
        </p:nvPicPr>
        <p:blipFill>
          <a:blip r:embed="rId6"/>
          <a:stretch>
            <a:fillRect/>
          </a:stretch>
        </p:blipFill>
        <p:spPr>
          <a:xfrm>
            <a:off x="9637383" y="4659923"/>
            <a:ext cx="1619897" cy="732889"/>
          </a:xfrm>
          <a:prstGeom prst="rect">
            <a:avLst/>
          </a:prstGeom>
        </p:spPr>
      </p:pic>
      <p:pic>
        <p:nvPicPr>
          <p:cNvPr id="11" name="Picture 10">
            <a:extLst>
              <a:ext uri="{FF2B5EF4-FFF2-40B4-BE49-F238E27FC236}">
                <a16:creationId xmlns:a16="http://schemas.microsoft.com/office/drawing/2014/main" id="{076485DF-3FAB-0ED9-50C3-7AF2EAF026B2}"/>
              </a:ext>
            </a:extLst>
          </p:cNvPr>
          <p:cNvPicPr>
            <a:picLocks noChangeAspect="1"/>
          </p:cNvPicPr>
          <p:nvPr/>
        </p:nvPicPr>
        <p:blipFill>
          <a:blip r:embed="rId7"/>
          <a:stretch>
            <a:fillRect/>
          </a:stretch>
        </p:blipFill>
        <p:spPr>
          <a:xfrm>
            <a:off x="9637383" y="5571001"/>
            <a:ext cx="1619897" cy="876345"/>
          </a:xfrm>
          <a:prstGeom prst="rect">
            <a:avLst/>
          </a:prstGeom>
        </p:spPr>
      </p:pic>
    </p:spTree>
    <p:extLst>
      <p:ext uri="{BB962C8B-B14F-4D97-AF65-F5344CB8AC3E}">
        <p14:creationId xmlns:p14="http://schemas.microsoft.com/office/powerpoint/2010/main" val="1980768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31FC35-4F36-17C8-AD9A-D9BBC374DD83}"/>
              </a:ext>
            </a:extLst>
          </p:cNvPr>
          <p:cNvSpPr txBox="1"/>
          <p:nvPr/>
        </p:nvSpPr>
        <p:spPr>
          <a:xfrm>
            <a:off x="680720" y="193040"/>
            <a:ext cx="11043920" cy="707886"/>
          </a:xfrm>
          <a:prstGeom prst="rect">
            <a:avLst/>
          </a:prstGeom>
          <a:noFill/>
        </p:spPr>
        <p:txBody>
          <a:bodyPr wrap="square" rtlCol="0">
            <a:spAutoFit/>
          </a:bodyPr>
          <a:lstStyle/>
          <a:p>
            <a:r>
              <a:rPr lang="en-US" sz="4000" dirty="0"/>
              <a:t>Generalization of the BERT model for the full dataset</a:t>
            </a:r>
          </a:p>
        </p:txBody>
      </p:sp>
      <p:pic>
        <p:nvPicPr>
          <p:cNvPr id="4" name="Picture 3">
            <a:extLst>
              <a:ext uri="{FF2B5EF4-FFF2-40B4-BE49-F238E27FC236}">
                <a16:creationId xmlns:a16="http://schemas.microsoft.com/office/drawing/2014/main" id="{3634F6C9-1438-1AA0-1B41-C2F32D7F4512}"/>
              </a:ext>
            </a:extLst>
          </p:cNvPr>
          <p:cNvPicPr>
            <a:picLocks noChangeAspect="1"/>
          </p:cNvPicPr>
          <p:nvPr/>
        </p:nvPicPr>
        <p:blipFill>
          <a:blip r:embed="rId2"/>
          <a:stretch>
            <a:fillRect/>
          </a:stretch>
        </p:blipFill>
        <p:spPr>
          <a:xfrm>
            <a:off x="825950" y="1047628"/>
            <a:ext cx="10898690" cy="3392292"/>
          </a:xfrm>
          <a:prstGeom prst="rect">
            <a:avLst/>
          </a:prstGeom>
        </p:spPr>
      </p:pic>
      <p:pic>
        <p:nvPicPr>
          <p:cNvPr id="6" name="Picture 5">
            <a:extLst>
              <a:ext uri="{FF2B5EF4-FFF2-40B4-BE49-F238E27FC236}">
                <a16:creationId xmlns:a16="http://schemas.microsoft.com/office/drawing/2014/main" id="{2A7DCAB0-AB47-8178-81EA-E40E62FEA52E}"/>
              </a:ext>
            </a:extLst>
          </p:cNvPr>
          <p:cNvPicPr>
            <a:picLocks noChangeAspect="1"/>
          </p:cNvPicPr>
          <p:nvPr/>
        </p:nvPicPr>
        <p:blipFill>
          <a:blip r:embed="rId3"/>
          <a:stretch>
            <a:fillRect/>
          </a:stretch>
        </p:blipFill>
        <p:spPr>
          <a:xfrm>
            <a:off x="825950" y="4917412"/>
            <a:ext cx="10898690" cy="1747548"/>
          </a:xfrm>
          <a:prstGeom prst="rect">
            <a:avLst/>
          </a:prstGeom>
        </p:spPr>
      </p:pic>
    </p:spTree>
    <p:extLst>
      <p:ext uri="{BB962C8B-B14F-4D97-AF65-F5344CB8AC3E}">
        <p14:creationId xmlns:p14="http://schemas.microsoft.com/office/powerpoint/2010/main" val="3507262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7402CC-A69E-78DE-D8A2-30645A6ECA0E}"/>
              </a:ext>
            </a:extLst>
          </p:cNvPr>
          <p:cNvPicPr>
            <a:picLocks noChangeAspect="1"/>
          </p:cNvPicPr>
          <p:nvPr/>
        </p:nvPicPr>
        <p:blipFill>
          <a:blip r:embed="rId2"/>
          <a:stretch>
            <a:fillRect/>
          </a:stretch>
        </p:blipFill>
        <p:spPr>
          <a:xfrm>
            <a:off x="401822" y="538480"/>
            <a:ext cx="11383777" cy="5648959"/>
          </a:xfrm>
          <a:prstGeom prst="rect">
            <a:avLst/>
          </a:prstGeom>
        </p:spPr>
      </p:pic>
    </p:spTree>
    <p:extLst>
      <p:ext uri="{BB962C8B-B14F-4D97-AF65-F5344CB8AC3E}">
        <p14:creationId xmlns:p14="http://schemas.microsoft.com/office/powerpoint/2010/main" val="3042284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A7072B-2B04-E883-682F-2D5D17B84C6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tx1"/>
                </a:solidFill>
                <a:latin typeface="+mj-lt"/>
                <a:ea typeface="+mj-ea"/>
                <a:cs typeface="+mj-cs"/>
              </a:rPr>
              <a:t>Introduction:</a:t>
            </a:r>
          </a:p>
        </p:txBody>
      </p:sp>
      <p:sp>
        <p:nvSpPr>
          <p:cNvPr id="3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0558C7D-88C2-2D25-AF39-A2B7D669D45C}"/>
              </a:ext>
            </a:extLst>
          </p:cNvPr>
          <p:cNvSpPr txBox="1"/>
          <p:nvPr/>
        </p:nvSpPr>
        <p:spPr>
          <a:xfrm>
            <a:off x="838200" y="1929384"/>
            <a:ext cx="10515600" cy="4251960"/>
          </a:xfrm>
          <a:prstGeom prst="rect">
            <a:avLst/>
          </a:prstGeom>
        </p:spPr>
        <p:txBody>
          <a:bodyPr vert="horz" lIns="91440" tIns="45720" rIns="91440" bIns="45720" rtlCol="0">
            <a:normAutofit/>
          </a:bodyPr>
          <a:lstStyle/>
          <a:p>
            <a:pPr>
              <a:lnSpc>
                <a:spcPct val="90000"/>
              </a:lnSpc>
              <a:spcAft>
                <a:spcPts val="600"/>
              </a:spcAft>
            </a:pPr>
            <a:r>
              <a:rPr lang="en-US" sz="3600" dirty="0">
                <a:effectLst/>
              </a:rPr>
              <a:t>This course delved into Natural Language Processing (NLP) and its diverse applications, such as sentiment analysis and spam detection. This project aims to extend our understanding of NLP, specifically focusing on Named Entity Recognition (NER). </a:t>
            </a:r>
            <a:endParaRPr lang="en-US" sz="3600" dirty="0"/>
          </a:p>
        </p:txBody>
      </p:sp>
    </p:spTree>
    <p:extLst>
      <p:ext uri="{BB962C8B-B14F-4D97-AF65-F5344CB8AC3E}">
        <p14:creationId xmlns:p14="http://schemas.microsoft.com/office/powerpoint/2010/main" val="646987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1F5AB69F-947C-2A7C-DC09-ED6A66F9F9A4}"/>
              </a:ext>
            </a:extLst>
          </p:cNvPr>
          <p:cNvSpPr txBox="1"/>
          <p:nvPr/>
        </p:nvSpPr>
        <p:spPr>
          <a:xfrm>
            <a:off x="643467" y="955664"/>
            <a:ext cx="10034972" cy="807593"/>
          </a:xfrm>
          <a:prstGeom prst="rect">
            <a:avLst/>
          </a:prstGeom>
          <a:noFill/>
        </p:spPr>
        <p:txBody>
          <a:bodyPr wrap="square" rtlCol="0">
            <a:spAutoFit/>
          </a:bodyPr>
          <a:lstStyle/>
          <a:p>
            <a:pPr defTabSz="1517904">
              <a:spcAft>
                <a:spcPts val="600"/>
              </a:spcAft>
            </a:pPr>
            <a:r>
              <a:rPr lang="en-US" sz="4648" kern="1200" dirty="0">
                <a:solidFill>
                  <a:schemeClr val="tx1"/>
                </a:solidFill>
                <a:latin typeface="Book Antiqua" panose="02040602050305030304" pitchFamily="18" charset="0"/>
                <a:ea typeface="+mn-ea"/>
                <a:cs typeface="+mn-cs"/>
              </a:rPr>
              <a:t>Summary:</a:t>
            </a:r>
            <a:endParaRPr lang="en-US" sz="2800" dirty="0">
              <a:latin typeface="Book Antiqua" panose="02040602050305030304" pitchFamily="18" charset="0"/>
            </a:endParaRPr>
          </a:p>
        </p:txBody>
      </p:sp>
      <p:sp>
        <p:nvSpPr>
          <p:cNvPr id="3" name="TextBox 2">
            <a:extLst>
              <a:ext uri="{FF2B5EF4-FFF2-40B4-BE49-F238E27FC236}">
                <a16:creationId xmlns:a16="http://schemas.microsoft.com/office/drawing/2014/main" id="{D053C9FA-F377-2229-38C6-CF5F8D01DD5D}"/>
              </a:ext>
            </a:extLst>
          </p:cNvPr>
          <p:cNvSpPr txBox="1"/>
          <p:nvPr/>
        </p:nvSpPr>
        <p:spPr>
          <a:xfrm>
            <a:off x="643467" y="2110826"/>
            <a:ext cx="10857971" cy="3539430"/>
          </a:xfrm>
          <a:prstGeom prst="rect">
            <a:avLst/>
          </a:prstGeom>
          <a:noFill/>
        </p:spPr>
        <p:txBody>
          <a:bodyPr wrap="square" rtlCol="0">
            <a:spAutoFit/>
          </a:bodyPr>
          <a:lstStyle/>
          <a:p>
            <a:pPr defTabSz="1517904">
              <a:spcAft>
                <a:spcPts val="600"/>
              </a:spcAft>
            </a:pPr>
            <a:r>
              <a:rPr lang="en-US" sz="3200" b="0" i="0" u="none" strike="noStrike" dirty="0">
                <a:solidFill>
                  <a:srgbClr val="212121"/>
                </a:solidFill>
                <a:effectLst/>
                <a:latin typeface="Roboto" panose="02000000000000000000" pitchFamily="2" charset="0"/>
              </a:rPr>
              <a:t>In summary, the New York Times coverage reflects a combination of global events, regional conflicts, and geopolitical tensions, with an emphasis on ongoing issues in Ukraine, Russia, the U.S., China, and Israel throughout the year. The nature of the coverage aligns with major international events and conflicts shaping the geopolitical landscape.</a:t>
            </a:r>
            <a:endParaRPr lang="en-US" dirty="0">
              <a:solidFill>
                <a:srgbClr val="FF0000"/>
              </a:solidFill>
              <a:latin typeface="Book Antiqua" panose="02040602050305030304" pitchFamily="18" charset="0"/>
            </a:endParaRPr>
          </a:p>
        </p:txBody>
      </p:sp>
    </p:spTree>
    <p:extLst>
      <p:ext uri="{BB962C8B-B14F-4D97-AF65-F5344CB8AC3E}">
        <p14:creationId xmlns:p14="http://schemas.microsoft.com/office/powerpoint/2010/main" val="1271170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E9094D-4548-1629-39C5-39F1BA26EC62}"/>
              </a:ext>
            </a:extLst>
          </p:cNvPr>
          <p:cNvSpPr txBox="1"/>
          <p:nvPr/>
        </p:nvSpPr>
        <p:spPr>
          <a:xfrm>
            <a:off x="481013" y="3752849"/>
            <a:ext cx="32908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600" dirty="0">
              <a:latin typeface="+mj-lt"/>
              <a:ea typeface="+mj-ea"/>
              <a:cs typeface="+mj-cs"/>
            </a:endParaRPr>
          </a:p>
        </p:txBody>
      </p:sp>
      <p:pic>
        <p:nvPicPr>
          <p:cNvPr id="5" name="Picture 4" descr="Light bulb on yellow background with sketched light beams and cord">
            <a:extLst>
              <a:ext uri="{FF2B5EF4-FFF2-40B4-BE49-F238E27FC236}">
                <a16:creationId xmlns:a16="http://schemas.microsoft.com/office/drawing/2014/main" id="{288D042F-AC5C-4D29-73CD-0E1CE29CE2DB}"/>
              </a:ext>
            </a:extLst>
          </p:cNvPr>
          <p:cNvPicPr>
            <a:picLocks noChangeAspect="1"/>
          </p:cNvPicPr>
          <p:nvPr/>
        </p:nvPicPr>
        <p:blipFill rotWithShape="1">
          <a:blip r:embed="rId3"/>
          <a:srcRect t="30918" b="1959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Box 2">
            <a:extLst>
              <a:ext uri="{FF2B5EF4-FFF2-40B4-BE49-F238E27FC236}">
                <a16:creationId xmlns:a16="http://schemas.microsoft.com/office/drawing/2014/main" id="{DBE65F34-9C4E-B1CF-9305-EA14D3532156}"/>
              </a:ext>
            </a:extLst>
          </p:cNvPr>
          <p:cNvSpPr txBox="1"/>
          <p:nvPr/>
        </p:nvSpPr>
        <p:spPr>
          <a:xfrm>
            <a:off x="1115022" y="3710613"/>
            <a:ext cx="7485413" cy="245268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i="0" u="none" strike="noStrike" dirty="0">
                <a:effectLst/>
              </a:rPr>
              <a:t>NER Capabilities</a:t>
            </a:r>
            <a:r>
              <a:rPr lang="en-US" b="0" i="0" u="none" strike="noStrike" dirty="0">
                <a:effectLst/>
              </a:rPr>
              <a:t>: Identifies and categorizes entities, aiding in information extraction from unstructured text.</a:t>
            </a:r>
          </a:p>
          <a:p>
            <a:pPr indent="-228600">
              <a:lnSpc>
                <a:spcPct val="90000"/>
              </a:lnSpc>
              <a:spcAft>
                <a:spcPts val="600"/>
              </a:spcAft>
              <a:buFont typeface="Arial" panose="020B0604020202020204" pitchFamily="34" charset="0"/>
              <a:buChar char="•"/>
            </a:pPr>
            <a:endParaRPr lang="en-US" b="0" i="0" u="none" strike="noStrike" dirty="0">
              <a:effectLst/>
            </a:endParaRPr>
          </a:p>
          <a:p>
            <a:pPr indent="-228600">
              <a:lnSpc>
                <a:spcPct val="90000"/>
              </a:lnSpc>
              <a:spcAft>
                <a:spcPts val="600"/>
              </a:spcAft>
              <a:buFont typeface="Arial" panose="020B0604020202020204" pitchFamily="34" charset="0"/>
              <a:buChar char="•"/>
            </a:pPr>
            <a:r>
              <a:rPr lang="en-US" b="1" i="0" u="none" strike="noStrike" dirty="0">
                <a:effectLst/>
              </a:rPr>
              <a:t>Project Relevance</a:t>
            </a:r>
            <a:r>
              <a:rPr lang="en-US" b="0" i="0" u="none" strike="noStrike" dirty="0">
                <a:effectLst/>
              </a:rPr>
              <a:t>: Enhances understanding of news articles by pinpointing key entities and supporting geographic analysis.</a:t>
            </a:r>
          </a:p>
          <a:p>
            <a:pPr indent="-228600">
              <a:lnSpc>
                <a:spcPct val="90000"/>
              </a:lnSpc>
              <a:spcAft>
                <a:spcPts val="600"/>
              </a:spcAft>
              <a:buFont typeface="Arial" panose="020B0604020202020204" pitchFamily="34" charset="0"/>
              <a:buChar char="•"/>
            </a:pPr>
            <a:endParaRPr lang="en-US" b="0" i="0" u="none" strike="noStrike" dirty="0">
              <a:effectLst/>
            </a:endParaRPr>
          </a:p>
          <a:p>
            <a:pPr indent="-228600">
              <a:lnSpc>
                <a:spcPct val="90000"/>
              </a:lnSpc>
              <a:spcAft>
                <a:spcPts val="600"/>
              </a:spcAft>
              <a:buFont typeface="Arial" panose="020B0604020202020204" pitchFamily="34" charset="0"/>
              <a:buChar char="•"/>
            </a:pPr>
            <a:r>
              <a:rPr lang="en-US" b="1" i="0" u="none" strike="noStrike" dirty="0">
                <a:effectLst/>
              </a:rPr>
              <a:t>NER Limitations</a:t>
            </a:r>
            <a:r>
              <a:rPr lang="en-US" b="0" i="0" u="none" strike="noStrike" dirty="0">
                <a:effectLst/>
              </a:rPr>
              <a:t>: Faces challenges in handling ambiguous terms and complex linguistic contexts.</a:t>
            </a:r>
            <a:endParaRPr lang="en-US" dirty="0"/>
          </a:p>
        </p:txBody>
      </p:sp>
      <p:sp>
        <p:nvSpPr>
          <p:cNvPr id="4" name="TextBox 3">
            <a:extLst>
              <a:ext uri="{FF2B5EF4-FFF2-40B4-BE49-F238E27FC236}">
                <a16:creationId xmlns:a16="http://schemas.microsoft.com/office/drawing/2014/main" id="{91C33714-492A-02DD-72AD-A54B260CBA82}"/>
              </a:ext>
            </a:extLst>
          </p:cNvPr>
          <p:cNvSpPr txBox="1"/>
          <p:nvPr/>
        </p:nvSpPr>
        <p:spPr>
          <a:xfrm>
            <a:off x="670560" y="1158240"/>
            <a:ext cx="5252720" cy="1107996"/>
          </a:xfrm>
          <a:prstGeom prst="rect">
            <a:avLst/>
          </a:prstGeom>
          <a:noFill/>
        </p:spPr>
        <p:txBody>
          <a:bodyPr wrap="square" rtlCol="0">
            <a:spAutoFit/>
          </a:bodyPr>
          <a:lstStyle/>
          <a:p>
            <a:r>
              <a:rPr lang="en-US" sz="6600" dirty="0"/>
              <a:t>Conclusion</a:t>
            </a:r>
          </a:p>
        </p:txBody>
      </p:sp>
    </p:spTree>
    <p:extLst>
      <p:ext uri="{BB962C8B-B14F-4D97-AF65-F5344CB8AC3E}">
        <p14:creationId xmlns:p14="http://schemas.microsoft.com/office/powerpoint/2010/main" val="1309400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524A05-E624-A0B1-E71C-0A2FEA16DA2D}"/>
              </a:ext>
            </a:extLst>
          </p:cNvPr>
          <p:cNvSpPr txBox="1"/>
          <p:nvPr/>
        </p:nvSpPr>
        <p:spPr>
          <a:xfrm>
            <a:off x="6096001" y="490537"/>
            <a:ext cx="6095998" cy="16837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dirty="0">
                <a:latin typeface="+mj-lt"/>
                <a:ea typeface="+mj-ea"/>
                <a:cs typeface="+mj-cs"/>
              </a:rPr>
              <a:t>Natural Language Processing</a:t>
            </a:r>
          </a:p>
        </p:txBody>
      </p:sp>
      <p:pic>
        <p:nvPicPr>
          <p:cNvPr id="6" name="Picture 5" descr="Programming data on computer monitor">
            <a:extLst>
              <a:ext uri="{FF2B5EF4-FFF2-40B4-BE49-F238E27FC236}">
                <a16:creationId xmlns:a16="http://schemas.microsoft.com/office/drawing/2014/main" id="{1AEC05E5-6987-0764-01C5-96F6396BCA78}"/>
              </a:ext>
            </a:extLst>
          </p:cNvPr>
          <p:cNvPicPr>
            <a:picLocks noChangeAspect="1"/>
          </p:cNvPicPr>
          <p:nvPr/>
        </p:nvPicPr>
        <p:blipFill rotWithShape="1">
          <a:blip r:embed="rId3"/>
          <a:srcRect l="27567" r="13085"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Box 3">
            <a:extLst>
              <a:ext uri="{FF2B5EF4-FFF2-40B4-BE49-F238E27FC236}">
                <a16:creationId xmlns:a16="http://schemas.microsoft.com/office/drawing/2014/main" id="{9FD4E176-045C-70E5-F397-6908CCDD5895}"/>
              </a:ext>
            </a:extLst>
          </p:cNvPr>
          <p:cNvSpPr txBox="1"/>
          <p:nvPr/>
        </p:nvSpPr>
        <p:spPr>
          <a:xfrm>
            <a:off x="6417734" y="2614612"/>
            <a:ext cx="5291663" cy="3752849"/>
          </a:xfrm>
          <a:prstGeom prst="rect">
            <a:avLst/>
          </a:prstGeom>
        </p:spPr>
        <p:txBody>
          <a:bodyPr vert="horz" lIns="91440" tIns="45720" rIns="91440" bIns="45720" rtlCol="0">
            <a:normAutofit/>
          </a:bodyPr>
          <a:lstStyle/>
          <a:p>
            <a:pPr>
              <a:lnSpc>
                <a:spcPct val="90000"/>
              </a:lnSpc>
              <a:spcAft>
                <a:spcPts val="600"/>
              </a:spcAft>
            </a:pPr>
            <a:r>
              <a:rPr lang="en-US" sz="1700" b="1" dirty="0"/>
              <a:t>Definition</a:t>
            </a:r>
            <a:r>
              <a:rPr lang="en-US" sz="1700" dirty="0"/>
              <a:t>: NLP focuses on the interaction between computers and humans using natural language.</a:t>
            </a:r>
          </a:p>
          <a:p>
            <a:pPr indent="-228600">
              <a:lnSpc>
                <a:spcPct val="90000"/>
              </a:lnSpc>
              <a:spcAft>
                <a:spcPts val="600"/>
              </a:spcAft>
              <a:buFont typeface="Arial" panose="020B0604020202020204" pitchFamily="34" charset="0"/>
              <a:buChar char="•"/>
            </a:pPr>
            <a:endParaRPr lang="en-US" sz="1700" dirty="0"/>
          </a:p>
          <a:p>
            <a:pPr>
              <a:lnSpc>
                <a:spcPct val="90000"/>
              </a:lnSpc>
              <a:spcAft>
                <a:spcPts val="600"/>
              </a:spcAft>
            </a:pPr>
            <a:r>
              <a:rPr lang="en-US" sz="1700" b="1" dirty="0"/>
              <a:t>Objective:</a:t>
            </a:r>
            <a:r>
              <a:rPr lang="en-US" sz="1700" dirty="0"/>
              <a:t> The ultimate objective of NLP is to enable computers to understand, interpret, and generate human language in a way that is both meaningful and contextually relevant.</a:t>
            </a:r>
          </a:p>
          <a:p>
            <a:pPr indent="-228600">
              <a:lnSpc>
                <a:spcPct val="90000"/>
              </a:lnSpc>
              <a:spcAft>
                <a:spcPts val="600"/>
              </a:spcAft>
              <a:buFont typeface="Arial" panose="020B0604020202020204" pitchFamily="34" charset="0"/>
              <a:buChar char="•"/>
            </a:pPr>
            <a:endParaRPr lang="en-US" sz="1700" dirty="0"/>
          </a:p>
          <a:p>
            <a:pPr>
              <a:lnSpc>
                <a:spcPct val="90000"/>
              </a:lnSpc>
              <a:spcAft>
                <a:spcPts val="600"/>
              </a:spcAft>
            </a:pPr>
            <a:r>
              <a:rPr lang="en-US" sz="1700" b="1" dirty="0"/>
              <a:t>Applications of NLP:</a:t>
            </a:r>
          </a:p>
          <a:p>
            <a:pPr marL="514350" indent="-228600">
              <a:lnSpc>
                <a:spcPct val="90000"/>
              </a:lnSpc>
              <a:spcAft>
                <a:spcPts val="600"/>
              </a:spcAft>
              <a:buFont typeface="Arial" panose="020B0604020202020204" pitchFamily="34" charset="0"/>
              <a:buChar char="•"/>
            </a:pPr>
            <a:r>
              <a:rPr lang="en-US" sz="1700" dirty="0"/>
              <a:t>Sentiment Analysis, Spam Detection</a:t>
            </a:r>
          </a:p>
          <a:p>
            <a:pPr marL="514350" indent="-228600">
              <a:lnSpc>
                <a:spcPct val="90000"/>
              </a:lnSpc>
              <a:spcAft>
                <a:spcPts val="600"/>
              </a:spcAft>
              <a:buFont typeface="Arial" panose="020B0604020202020204" pitchFamily="34" charset="0"/>
              <a:buChar char="•"/>
            </a:pPr>
            <a:r>
              <a:rPr lang="en-US" sz="1700" dirty="0"/>
              <a:t>Named Entity Recognition, Language Translation, Text Classification, Speech Recognition, Chatbots, etc..</a:t>
            </a:r>
          </a:p>
        </p:txBody>
      </p:sp>
    </p:spTree>
    <p:extLst>
      <p:ext uri="{BB962C8B-B14F-4D97-AF65-F5344CB8AC3E}">
        <p14:creationId xmlns:p14="http://schemas.microsoft.com/office/powerpoint/2010/main" val="173414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068C290E-9E29-0771-BD28-FE7BF7F80CF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03430" y="1275070"/>
            <a:ext cx="3876165" cy="3876165"/>
          </a:xfrm>
          <a:prstGeom prst="rect">
            <a:avLst/>
          </a:prstGeom>
        </p:spPr>
      </p:pic>
      <p:sp>
        <p:nvSpPr>
          <p:cNvPr id="4" name="TextBox 3">
            <a:extLst>
              <a:ext uri="{FF2B5EF4-FFF2-40B4-BE49-F238E27FC236}">
                <a16:creationId xmlns:a16="http://schemas.microsoft.com/office/drawing/2014/main" id="{35B0FB66-DB24-189E-DD2D-D272E178983A}"/>
              </a:ext>
            </a:extLst>
          </p:cNvPr>
          <p:cNvSpPr txBox="1"/>
          <p:nvPr/>
        </p:nvSpPr>
        <p:spPr>
          <a:xfrm>
            <a:off x="4781054" y="814388"/>
            <a:ext cx="6979423" cy="4788970"/>
          </a:xfrm>
          <a:prstGeom prst="rect">
            <a:avLst/>
          </a:prstGeom>
        </p:spPr>
        <p:txBody>
          <a:bodyPr vert="horz" lIns="91440" tIns="45720" rIns="91440" bIns="45720" rtlCol="0" anchor="t">
            <a:normAutofit/>
          </a:bodyPr>
          <a:lstStyle/>
          <a:p>
            <a:pPr>
              <a:lnSpc>
                <a:spcPct val="90000"/>
              </a:lnSpc>
              <a:spcAft>
                <a:spcPts val="600"/>
              </a:spcAft>
            </a:pPr>
            <a:r>
              <a:rPr lang="en-US" sz="3200" b="1" dirty="0">
                <a:latin typeface="Book Antiqua" panose="02040602050305030304" pitchFamily="18" charset="0"/>
              </a:rPr>
              <a:t>Named Entity Recognition (NER)</a:t>
            </a:r>
          </a:p>
          <a:p>
            <a:pPr indent="-228600">
              <a:lnSpc>
                <a:spcPct val="90000"/>
              </a:lnSpc>
              <a:spcAft>
                <a:spcPts val="600"/>
              </a:spcAft>
              <a:buFont typeface="Arial" panose="020B0604020202020204" pitchFamily="34" charset="0"/>
              <a:buChar char="•"/>
            </a:pPr>
            <a:endParaRPr lang="en-US" sz="2000" dirty="0">
              <a:latin typeface="Book Antiqua" panose="02040602050305030304" pitchFamily="18" charset="0"/>
            </a:endParaRPr>
          </a:p>
          <a:p>
            <a:pPr>
              <a:lnSpc>
                <a:spcPct val="90000"/>
              </a:lnSpc>
              <a:spcAft>
                <a:spcPts val="600"/>
              </a:spcAft>
            </a:pPr>
            <a:r>
              <a:rPr lang="en-US" sz="2000" b="1" dirty="0">
                <a:latin typeface="Book Antiqua" panose="02040602050305030304" pitchFamily="18" charset="0"/>
              </a:rPr>
              <a:t>Definition</a:t>
            </a:r>
            <a:r>
              <a:rPr lang="en-US" sz="2000" dirty="0">
                <a:latin typeface="Book Antiqua" panose="02040602050305030304" pitchFamily="18" charset="0"/>
              </a:rPr>
              <a:t>: Involves identifying and classifying named entities (such as names of people, organizations, locations, dates, etc.) within an unstructured text.</a:t>
            </a:r>
          </a:p>
          <a:p>
            <a:pPr indent="-228600">
              <a:lnSpc>
                <a:spcPct val="90000"/>
              </a:lnSpc>
              <a:spcAft>
                <a:spcPts val="600"/>
              </a:spcAft>
              <a:buFont typeface="Arial" panose="020B0604020202020204" pitchFamily="34" charset="0"/>
              <a:buChar char="•"/>
            </a:pPr>
            <a:endParaRPr lang="en-US" sz="2000" dirty="0">
              <a:latin typeface="Book Antiqua" panose="02040602050305030304" pitchFamily="18" charset="0"/>
            </a:endParaRPr>
          </a:p>
          <a:p>
            <a:pPr>
              <a:lnSpc>
                <a:spcPct val="90000"/>
              </a:lnSpc>
              <a:spcAft>
                <a:spcPts val="600"/>
              </a:spcAft>
            </a:pPr>
            <a:r>
              <a:rPr lang="en-US" sz="2000" b="1" dirty="0">
                <a:latin typeface="Book Antiqua" panose="02040602050305030304" pitchFamily="18" charset="0"/>
              </a:rPr>
              <a:t>Applications</a:t>
            </a:r>
            <a:r>
              <a:rPr lang="en-US" sz="2000" dirty="0">
                <a:latin typeface="Book Antiqua" panose="02040602050305030304" pitchFamily="18" charset="0"/>
              </a:rPr>
              <a:t>:</a:t>
            </a:r>
          </a:p>
          <a:p>
            <a:pPr marL="514350" indent="-228600">
              <a:lnSpc>
                <a:spcPct val="90000"/>
              </a:lnSpc>
              <a:spcAft>
                <a:spcPts val="600"/>
              </a:spcAft>
              <a:buFont typeface="Arial" panose="020B0604020202020204" pitchFamily="34" charset="0"/>
              <a:buChar char="•"/>
            </a:pPr>
            <a:r>
              <a:rPr lang="en-US" sz="2000" b="1" dirty="0">
                <a:latin typeface="Book Antiqua" panose="02040602050305030304" pitchFamily="18" charset="0"/>
              </a:rPr>
              <a:t>Search Engine Optimization</a:t>
            </a:r>
            <a:r>
              <a:rPr lang="en-US" sz="2000" dirty="0">
                <a:latin typeface="Book Antiqua" panose="02040602050305030304" pitchFamily="18" charset="0"/>
              </a:rPr>
              <a:t>: Assist search engines in understanding the content of web pages better. Improve the accuracy of the results.</a:t>
            </a:r>
          </a:p>
          <a:p>
            <a:pPr marL="514350" indent="-228600">
              <a:lnSpc>
                <a:spcPct val="90000"/>
              </a:lnSpc>
              <a:spcAft>
                <a:spcPts val="600"/>
              </a:spcAft>
              <a:buFont typeface="Arial" panose="020B0604020202020204" pitchFamily="34" charset="0"/>
              <a:buChar char="•"/>
            </a:pPr>
            <a:r>
              <a:rPr lang="en-US" sz="2000" b="1" dirty="0">
                <a:latin typeface="Book Antiqua" panose="02040602050305030304" pitchFamily="18" charset="0"/>
              </a:rPr>
              <a:t>Social media content</a:t>
            </a:r>
            <a:r>
              <a:rPr lang="en-US" sz="2000" dirty="0">
                <a:latin typeface="Book Antiqua" panose="02040602050305030304" pitchFamily="18" charset="0"/>
              </a:rPr>
              <a:t>: Identifies entities to understand discussions, trends, and sentiments.</a:t>
            </a:r>
          </a:p>
          <a:p>
            <a:pPr marL="514350" indent="-228600">
              <a:lnSpc>
                <a:spcPct val="90000"/>
              </a:lnSpc>
              <a:spcAft>
                <a:spcPts val="600"/>
              </a:spcAft>
              <a:buFont typeface="Arial" panose="020B0604020202020204" pitchFamily="34" charset="0"/>
              <a:buChar char="•"/>
            </a:pPr>
            <a:r>
              <a:rPr lang="en-US" sz="2000" b="1" dirty="0">
                <a:latin typeface="Book Antiqua" panose="02040602050305030304" pitchFamily="18" charset="0"/>
              </a:rPr>
              <a:t>Customer Support and Chatbots</a:t>
            </a:r>
            <a:r>
              <a:rPr lang="en-US" sz="2000" dirty="0">
                <a:latin typeface="Book Antiqua" panose="02040602050305030304" pitchFamily="18" charset="0"/>
              </a:rPr>
              <a:t>: Extract entities to provide more context-aware and relevant responses.</a:t>
            </a:r>
          </a:p>
          <a:p>
            <a:pPr indent="-228600">
              <a:lnSpc>
                <a:spcPct val="90000"/>
              </a:lnSpc>
              <a:spcAft>
                <a:spcPts val="600"/>
              </a:spcAft>
              <a:buFont typeface="Arial" panose="020B0604020202020204" pitchFamily="34" charset="0"/>
              <a:buChar char="•"/>
            </a:pPr>
            <a:endParaRPr lang="en-US" sz="2000" dirty="0">
              <a:latin typeface="Book Antiqua" panose="02040602050305030304" pitchFamily="18" charset="0"/>
            </a:endParaRPr>
          </a:p>
        </p:txBody>
      </p:sp>
      <p:sp>
        <p:nvSpPr>
          <p:cNvPr id="13" name="Rectangle 12">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27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C54AEE-977F-5F72-FBFC-FF4A7121DEDC}"/>
              </a:ext>
            </a:extLst>
          </p:cNvPr>
          <p:cNvSpPr txBox="1"/>
          <p:nvPr/>
        </p:nvSpPr>
        <p:spPr>
          <a:xfrm>
            <a:off x="139700" y="101600"/>
            <a:ext cx="11861800" cy="1200329"/>
          </a:xfrm>
          <a:prstGeom prst="rect">
            <a:avLst/>
          </a:prstGeom>
          <a:noFill/>
        </p:spPr>
        <p:txBody>
          <a:bodyPr wrap="square" rtlCol="0">
            <a:spAutoFit/>
          </a:bodyPr>
          <a:lstStyle/>
          <a:p>
            <a:pPr algn="ctr"/>
            <a:r>
              <a:rPr lang="en-US" sz="3600" b="1" dirty="0"/>
              <a:t>Application 1: Search Engine Optimization (spaCy)</a:t>
            </a:r>
          </a:p>
          <a:p>
            <a:endParaRPr lang="en-US" sz="3600" dirty="0"/>
          </a:p>
        </p:txBody>
      </p:sp>
      <p:pic>
        <p:nvPicPr>
          <p:cNvPr id="16" name="Picture 15" descr="A screenshot of a computer">
            <a:extLst>
              <a:ext uri="{FF2B5EF4-FFF2-40B4-BE49-F238E27FC236}">
                <a16:creationId xmlns:a16="http://schemas.microsoft.com/office/drawing/2014/main" id="{8FA4E703-594F-F6C7-0AB4-1A378DF32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4500722"/>
            <a:ext cx="4991100" cy="2146300"/>
          </a:xfrm>
          <a:prstGeom prst="rect">
            <a:avLst/>
          </a:prstGeom>
        </p:spPr>
      </p:pic>
      <p:pic>
        <p:nvPicPr>
          <p:cNvPr id="6" name="Picture 5">
            <a:extLst>
              <a:ext uri="{FF2B5EF4-FFF2-40B4-BE49-F238E27FC236}">
                <a16:creationId xmlns:a16="http://schemas.microsoft.com/office/drawing/2014/main" id="{82F8426B-688E-A7CB-0D95-4F2816517500}"/>
              </a:ext>
            </a:extLst>
          </p:cNvPr>
          <p:cNvPicPr>
            <a:picLocks noChangeAspect="1"/>
          </p:cNvPicPr>
          <p:nvPr/>
        </p:nvPicPr>
        <p:blipFill>
          <a:blip r:embed="rId3"/>
          <a:stretch>
            <a:fillRect/>
          </a:stretch>
        </p:blipFill>
        <p:spPr>
          <a:xfrm>
            <a:off x="467796" y="4419442"/>
            <a:ext cx="5628204" cy="2146300"/>
          </a:xfrm>
          <a:prstGeom prst="rect">
            <a:avLst/>
          </a:prstGeom>
        </p:spPr>
      </p:pic>
      <p:pic>
        <p:nvPicPr>
          <p:cNvPr id="8" name="Picture 7">
            <a:extLst>
              <a:ext uri="{FF2B5EF4-FFF2-40B4-BE49-F238E27FC236}">
                <a16:creationId xmlns:a16="http://schemas.microsoft.com/office/drawing/2014/main" id="{5965E3A0-A60F-A57B-BA46-CE980C10864B}"/>
              </a:ext>
            </a:extLst>
          </p:cNvPr>
          <p:cNvPicPr>
            <a:picLocks noChangeAspect="1"/>
          </p:cNvPicPr>
          <p:nvPr/>
        </p:nvPicPr>
        <p:blipFill>
          <a:blip r:embed="rId4"/>
          <a:stretch>
            <a:fillRect/>
          </a:stretch>
        </p:blipFill>
        <p:spPr>
          <a:xfrm>
            <a:off x="467796" y="796998"/>
            <a:ext cx="10924104" cy="3283119"/>
          </a:xfrm>
          <a:prstGeom prst="rect">
            <a:avLst/>
          </a:prstGeom>
        </p:spPr>
      </p:pic>
    </p:spTree>
    <p:extLst>
      <p:ext uri="{BB962C8B-B14F-4D97-AF65-F5344CB8AC3E}">
        <p14:creationId xmlns:p14="http://schemas.microsoft.com/office/powerpoint/2010/main" val="2809368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DA999-F71D-B774-C48C-524C6E0C3A1B}"/>
              </a:ext>
            </a:extLst>
          </p:cNvPr>
          <p:cNvSpPr txBox="1"/>
          <p:nvPr/>
        </p:nvSpPr>
        <p:spPr>
          <a:xfrm>
            <a:off x="139700" y="114300"/>
            <a:ext cx="11899900" cy="1692771"/>
          </a:xfrm>
          <a:prstGeom prst="rect">
            <a:avLst/>
          </a:prstGeom>
          <a:noFill/>
        </p:spPr>
        <p:txBody>
          <a:bodyPr wrap="square" rtlCol="0">
            <a:spAutoFit/>
          </a:bodyPr>
          <a:lstStyle/>
          <a:p>
            <a:r>
              <a:rPr lang="en-US" sz="4800" b="1" dirty="0"/>
              <a:t>Application 2: Social Media Content Curation</a:t>
            </a:r>
          </a:p>
          <a:p>
            <a:endParaRPr lang="en-US" sz="2800" dirty="0"/>
          </a:p>
          <a:p>
            <a:endParaRPr lang="en-US" sz="2800" dirty="0"/>
          </a:p>
        </p:txBody>
      </p:sp>
      <p:pic>
        <p:nvPicPr>
          <p:cNvPr id="4" name="Picture 3">
            <a:extLst>
              <a:ext uri="{FF2B5EF4-FFF2-40B4-BE49-F238E27FC236}">
                <a16:creationId xmlns:a16="http://schemas.microsoft.com/office/drawing/2014/main" id="{F3420D9B-304E-A46B-91CD-431134E3639E}"/>
              </a:ext>
            </a:extLst>
          </p:cNvPr>
          <p:cNvPicPr>
            <a:picLocks noChangeAspect="1"/>
          </p:cNvPicPr>
          <p:nvPr/>
        </p:nvPicPr>
        <p:blipFill>
          <a:blip r:embed="rId2"/>
          <a:stretch>
            <a:fillRect/>
          </a:stretch>
        </p:blipFill>
        <p:spPr>
          <a:xfrm>
            <a:off x="317500" y="1134675"/>
            <a:ext cx="11544300" cy="3234125"/>
          </a:xfrm>
          <a:prstGeom prst="rect">
            <a:avLst/>
          </a:prstGeom>
        </p:spPr>
      </p:pic>
      <p:pic>
        <p:nvPicPr>
          <p:cNvPr id="6" name="Picture 5">
            <a:extLst>
              <a:ext uri="{FF2B5EF4-FFF2-40B4-BE49-F238E27FC236}">
                <a16:creationId xmlns:a16="http://schemas.microsoft.com/office/drawing/2014/main" id="{F6EBC952-A755-11DB-82B9-C733159ACA97}"/>
              </a:ext>
            </a:extLst>
          </p:cNvPr>
          <p:cNvPicPr>
            <a:picLocks noChangeAspect="1"/>
          </p:cNvPicPr>
          <p:nvPr/>
        </p:nvPicPr>
        <p:blipFill>
          <a:blip r:embed="rId3"/>
          <a:stretch>
            <a:fillRect/>
          </a:stretch>
        </p:blipFill>
        <p:spPr>
          <a:xfrm>
            <a:off x="317500" y="4592320"/>
            <a:ext cx="11457940" cy="1826365"/>
          </a:xfrm>
          <a:prstGeom prst="rect">
            <a:avLst/>
          </a:prstGeom>
        </p:spPr>
      </p:pic>
    </p:spTree>
    <p:extLst>
      <p:ext uri="{BB962C8B-B14F-4D97-AF65-F5344CB8AC3E}">
        <p14:creationId xmlns:p14="http://schemas.microsoft.com/office/powerpoint/2010/main" val="3812631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0" name="Rectangle 308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amed Entity Recognition (NER): Benefits, Use Cases, Algorithms">
            <a:extLst>
              <a:ext uri="{FF2B5EF4-FFF2-40B4-BE49-F238E27FC236}">
                <a16:creationId xmlns:a16="http://schemas.microsoft.com/office/drawing/2014/main" id="{F4B41C42-E00B-5991-4148-E43FAA1721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38" r="16480"/>
          <a:stretch/>
        </p:blipFill>
        <p:spPr bwMode="auto">
          <a:xfrm>
            <a:off x="2816352" y="10"/>
            <a:ext cx="9375646" cy="6857990"/>
          </a:xfrm>
          <a:prstGeom prst="rect">
            <a:avLst/>
          </a:prstGeom>
          <a:noFill/>
          <a:extLst>
            <a:ext uri="{909E8E84-426E-40DD-AFC4-6F175D3DCCD1}">
              <a14:hiddenFill xmlns:a14="http://schemas.microsoft.com/office/drawing/2010/main">
                <a:solidFill>
                  <a:srgbClr val="FFFFFF"/>
                </a:solidFill>
              </a14:hiddenFill>
            </a:ext>
          </a:extLst>
        </p:spPr>
      </p:pic>
      <p:sp>
        <p:nvSpPr>
          <p:cNvPr id="3091" name="Rectangle 309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FF4F435-F6EA-5836-4246-A3F9CFA5FE14}"/>
              </a:ext>
            </a:extLst>
          </p:cNvPr>
          <p:cNvSpPr txBox="1"/>
          <p:nvPr/>
        </p:nvSpPr>
        <p:spPr>
          <a:xfrm>
            <a:off x="257176" y="1200150"/>
            <a:ext cx="6214744" cy="4976813"/>
          </a:xfrm>
          <a:prstGeom prst="rect">
            <a:avLst/>
          </a:prstGeom>
        </p:spPr>
        <p:txBody>
          <a:bodyPr vert="horz" lIns="91440" tIns="45720" rIns="91440" bIns="45720" rtlCol="0">
            <a:normAutofit/>
          </a:bodyPr>
          <a:lstStyle/>
          <a:p>
            <a:pPr>
              <a:lnSpc>
                <a:spcPct val="90000"/>
              </a:lnSpc>
              <a:spcAft>
                <a:spcPts val="600"/>
              </a:spcAft>
            </a:pPr>
            <a:r>
              <a:rPr lang="en-US" sz="3200" b="1" dirty="0">
                <a:latin typeface="Book Antiqua" panose="02040602050305030304" pitchFamily="18" charset="0"/>
              </a:rPr>
              <a:t>Limitations of Named Entity Recognition (NER</a:t>
            </a:r>
            <a:r>
              <a:rPr lang="en-US" sz="3200" dirty="0">
                <a:latin typeface="Book Antiqua" panose="02040602050305030304" pitchFamily="18" charset="0"/>
              </a:rPr>
              <a:t>)</a:t>
            </a:r>
          </a:p>
          <a:p>
            <a:pPr indent="-228600">
              <a:lnSpc>
                <a:spcPct val="90000"/>
              </a:lnSpc>
              <a:spcAft>
                <a:spcPts val="600"/>
              </a:spcAft>
              <a:buFont typeface="Arial" panose="020B0604020202020204" pitchFamily="34" charset="0"/>
              <a:buChar char="•"/>
            </a:pPr>
            <a:endParaRPr lang="en-US" sz="2000" dirty="0">
              <a:latin typeface="Book Antiqua" panose="02040602050305030304" pitchFamily="18" charset="0"/>
            </a:endParaRPr>
          </a:p>
          <a:p>
            <a:pPr indent="-228600">
              <a:lnSpc>
                <a:spcPct val="90000"/>
              </a:lnSpc>
              <a:spcAft>
                <a:spcPts val="600"/>
              </a:spcAft>
              <a:buFont typeface="Arial" panose="020B0604020202020204" pitchFamily="34" charset="0"/>
              <a:buChar char="•"/>
            </a:pPr>
            <a:r>
              <a:rPr lang="en-US" sz="2400" b="1" dirty="0">
                <a:latin typeface="Book Antiqua" panose="02040602050305030304" pitchFamily="18" charset="0"/>
              </a:rPr>
              <a:t>Training dataset</a:t>
            </a:r>
            <a:r>
              <a:rPr lang="en-US" sz="2400" dirty="0">
                <a:latin typeface="Book Antiqua" panose="02040602050305030304" pitchFamily="18" charset="0"/>
              </a:rPr>
              <a:t>: NER models are typically trained on specific datasets, and they may not recognize entities that are not present in their training data. </a:t>
            </a:r>
          </a:p>
          <a:p>
            <a:pPr indent="-228600">
              <a:lnSpc>
                <a:spcPct val="90000"/>
              </a:lnSpc>
              <a:spcAft>
                <a:spcPts val="600"/>
              </a:spcAft>
              <a:buFont typeface="Arial" panose="020B0604020202020204" pitchFamily="34" charset="0"/>
              <a:buChar char="•"/>
            </a:pPr>
            <a:endParaRPr lang="en-US" sz="2000" dirty="0">
              <a:latin typeface="Book Antiqua" panose="02040602050305030304" pitchFamily="18" charset="0"/>
            </a:endParaRPr>
          </a:p>
          <a:p>
            <a:pPr indent="-228600">
              <a:lnSpc>
                <a:spcPct val="90000"/>
              </a:lnSpc>
              <a:spcAft>
                <a:spcPts val="600"/>
              </a:spcAft>
              <a:buFont typeface="Arial" panose="020B0604020202020204" pitchFamily="34" charset="0"/>
              <a:buChar char="•"/>
            </a:pPr>
            <a:r>
              <a:rPr lang="en-US" sz="2400" b="1" dirty="0">
                <a:latin typeface="Book Antiqua" panose="02040602050305030304" pitchFamily="18" charset="0"/>
              </a:rPr>
              <a:t>Handling Noise: </a:t>
            </a:r>
            <a:r>
              <a:rPr lang="en-US" sz="2400" dirty="0">
                <a:latin typeface="Book Antiqua" panose="02040602050305030304" pitchFamily="18" charset="0"/>
              </a:rPr>
              <a:t>NER models can be sensitive to noise and may misinterpret text with spelling errors, abbreviations, or non-standard language.</a:t>
            </a:r>
          </a:p>
          <a:p>
            <a:pPr indent="-228600">
              <a:lnSpc>
                <a:spcPct val="90000"/>
              </a:lnSpc>
              <a:spcAft>
                <a:spcPts val="600"/>
              </a:spcAft>
              <a:buFont typeface="Arial" panose="020B0604020202020204" pitchFamily="34" charset="0"/>
              <a:buChar char="•"/>
            </a:pPr>
            <a:endParaRPr lang="en-US" sz="2000" dirty="0">
              <a:latin typeface="Book Antiqua" panose="02040602050305030304" pitchFamily="18" charset="0"/>
            </a:endParaRPr>
          </a:p>
        </p:txBody>
      </p:sp>
    </p:spTree>
    <p:extLst>
      <p:ext uri="{BB962C8B-B14F-4D97-AF65-F5344CB8AC3E}">
        <p14:creationId xmlns:p14="http://schemas.microsoft.com/office/powerpoint/2010/main" val="433459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78963A-9A8A-BF7D-A452-584B3EECBD8E}"/>
              </a:ext>
            </a:extLst>
          </p:cNvPr>
          <p:cNvSpPr/>
          <p:nvPr/>
        </p:nvSpPr>
        <p:spPr>
          <a:xfrm>
            <a:off x="0" y="0"/>
            <a:ext cx="12188951" cy="68580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8FC8957-977B-C055-292C-C66F644B0678}"/>
              </a:ext>
            </a:extLst>
          </p:cNvPr>
          <p:cNvSpPr txBox="1"/>
          <p:nvPr/>
        </p:nvSpPr>
        <p:spPr>
          <a:xfrm>
            <a:off x="838200" y="556995"/>
            <a:ext cx="10515600" cy="11336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900" b="1" kern="1200" dirty="0">
                <a:solidFill>
                  <a:schemeClr val="tx1"/>
                </a:solidFill>
                <a:latin typeface="+mj-lt"/>
                <a:ea typeface="+mj-ea"/>
                <a:cs typeface="+mj-cs"/>
              </a:rPr>
              <a:t>Overcoming NER Limitations</a:t>
            </a:r>
          </a:p>
          <a:p>
            <a:pPr>
              <a:lnSpc>
                <a:spcPct val="90000"/>
              </a:lnSpc>
              <a:spcBef>
                <a:spcPct val="0"/>
              </a:spcBef>
              <a:spcAft>
                <a:spcPts val="600"/>
              </a:spcAft>
            </a:pPr>
            <a:r>
              <a:rPr lang="en-US" sz="2900" kern="1200" dirty="0">
                <a:solidFill>
                  <a:schemeClr val="tx1"/>
                </a:solidFill>
                <a:latin typeface="+mj-lt"/>
                <a:ea typeface="+mj-ea"/>
                <a:cs typeface="+mj-cs"/>
              </a:rPr>
              <a:t>       1. Customize NER models by adding a rule.</a:t>
            </a:r>
          </a:p>
          <a:p>
            <a:pPr>
              <a:lnSpc>
                <a:spcPct val="90000"/>
              </a:lnSpc>
              <a:spcBef>
                <a:spcPct val="0"/>
              </a:spcBef>
              <a:spcAft>
                <a:spcPts val="600"/>
              </a:spcAft>
            </a:pPr>
            <a:endParaRPr lang="en-US" sz="2900" kern="1200" dirty="0">
              <a:solidFill>
                <a:schemeClr val="tx1"/>
              </a:solidFill>
              <a:latin typeface="+mj-lt"/>
              <a:ea typeface="+mj-ea"/>
              <a:cs typeface="+mj-cs"/>
            </a:endParaRPr>
          </a:p>
        </p:txBody>
      </p:sp>
      <p:sp>
        <p:nvSpPr>
          <p:cNvPr id="14" name="TextBox 13">
            <a:extLst>
              <a:ext uri="{FF2B5EF4-FFF2-40B4-BE49-F238E27FC236}">
                <a16:creationId xmlns:a16="http://schemas.microsoft.com/office/drawing/2014/main" id="{18246DE6-7FAF-8B7C-8B38-F8C09DE515CA}"/>
              </a:ext>
            </a:extLst>
          </p:cNvPr>
          <p:cNvSpPr txBox="1"/>
          <p:nvPr/>
        </p:nvSpPr>
        <p:spPr>
          <a:xfrm>
            <a:off x="1368056" y="5933495"/>
            <a:ext cx="9147544" cy="1061829"/>
          </a:xfrm>
          <a:prstGeom prst="rect">
            <a:avLst/>
          </a:prstGeom>
          <a:noFill/>
        </p:spPr>
        <p:txBody>
          <a:bodyPr wrap="square" rtlCol="0">
            <a:spAutoFit/>
          </a:bodyPr>
          <a:lstStyle/>
          <a:p>
            <a:pPr defTabSz="749808">
              <a:spcAft>
                <a:spcPts val="600"/>
              </a:spcAft>
            </a:pPr>
            <a:r>
              <a:rPr lang="en-US" sz="2900" dirty="0"/>
              <a:t>2. Leverage Large Language Models like GPT from Open-AI</a:t>
            </a:r>
          </a:p>
          <a:p>
            <a:pPr defTabSz="749808">
              <a:spcAft>
                <a:spcPts val="600"/>
              </a:spcAft>
            </a:pPr>
            <a:endParaRPr lang="en-US" sz="2900" dirty="0"/>
          </a:p>
        </p:txBody>
      </p:sp>
      <p:pic>
        <p:nvPicPr>
          <p:cNvPr id="5" name="Picture 4">
            <a:extLst>
              <a:ext uri="{FF2B5EF4-FFF2-40B4-BE49-F238E27FC236}">
                <a16:creationId xmlns:a16="http://schemas.microsoft.com/office/drawing/2014/main" id="{306DD1A0-2F55-A43E-FE62-53DC460051B9}"/>
              </a:ext>
            </a:extLst>
          </p:cNvPr>
          <p:cNvPicPr>
            <a:picLocks noChangeAspect="1"/>
          </p:cNvPicPr>
          <p:nvPr/>
        </p:nvPicPr>
        <p:blipFill>
          <a:blip r:embed="rId3"/>
          <a:stretch>
            <a:fillRect/>
          </a:stretch>
        </p:blipFill>
        <p:spPr>
          <a:xfrm>
            <a:off x="1112472" y="4022207"/>
            <a:ext cx="4705592" cy="1616594"/>
          </a:xfrm>
          <a:prstGeom prst="rect">
            <a:avLst/>
          </a:prstGeom>
        </p:spPr>
      </p:pic>
      <p:pic>
        <p:nvPicPr>
          <p:cNvPr id="8" name="Picture 7">
            <a:extLst>
              <a:ext uri="{FF2B5EF4-FFF2-40B4-BE49-F238E27FC236}">
                <a16:creationId xmlns:a16="http://schemas.microsoft.com/office/drawing/2014/main" id="{698339D8-44FF-02B5-E38A-69CB2FF99007}"/>
              </a:ext>
            </a:extLst>
          </p:cNvPr>
          <p:cNvPicPr>
            <a:picLocks noChangeAspect="1"/>
          </p:cNvPicPr>
          <p:nvPr/>
        </p:nvPicPr>
        <p:blipFill>
          <a:blip r:embed="rId4"/>
          <a:stretch>
            <a:fillRect/>
          </a:stretch>
        </p:blipFill>
        <p:spPr>
          <a:xfrm>
            <a:off x="6043917" y="4068481"/>
            <a:ext cx="4705592" cy="1616594"/>
          </a:xfrm>
          <a:prstGeom prst="rect">
            <a:avLst/>
          </a:prstGeom>
        </p:spPr>
      </p:pic>
      <p:pic>
        <p:nvPicPr>
          <p:cNvPr id="10" name="Picture 9">
            <a:extLst>
              <a:ext uri="{FF2B5EF4-FFF2-40B4-BE49-F238E27FC236}">
                <a16:creationId xmlns:a16="http://schemas.microsoft.com/office/drawing/2014/main" id="{CED241E6-12F5-4D64-FFAB-53993A9879F9}"/>
              </a:ext>
            </a:extLst>
          </p:cNvPr>
          <p:cNvPicPr>
            <a:picLocks noChangeAspect="1"/>
          </p:cNvPicPr>
          <p:nvPr/>
        </p:nvPicPr>
        <p:blipFill>
          <a:blip r:embed="rId5"/>
          <a:stretch>
            <a:fillRect/>
          </a:stretch>
        </p:blipFill>
        <p:spPr>
          <a:xfrm>
            <a:off x="1112472" y="1318790"/>
            <a:ext cx="9637037" cy="2590192"/>
          </a:xfrm>
          <a:prstGeom prst="rect">
            <a:avLst/>
          </a:prstGeom>
        </p:spPr>
      </p:pic>
    </p:spTree>
    <p:extLst>
      <p:ext uri="{BB962C8B-B14F-4D97-AF65-F5344CB8AC3E}">
        <p14:creationId xmlns:p14="http://schemas.microsoft.com/office/powerpoint/2010/main" val="1198957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8F53F01-38B4-27BA-F6E4-86DC3DD544AD}"/>
              </a:ext>
            </a:extLst>
          </p:cNvPr>
          <p:cNvSpPr>
            <a:spLocks noChangeAspect="1"/>
          </p:cNvSpPr>
          <p:nvPr/>
        </p:nvSpPr>
        <p:spPr>
          <a:xfrm>
            <a:off x="838200" y="1929384"/>
            <a:ext cx="10515600" cy="4251960"/>
          </a:xfrm>
          <a:prstGeom prst="rect">
            <a:avLst/>
          </a:prstGeom>
        </p:spPr>
        <p:txBody>
          <a:bodyPr vert="horz" lIns="91440" tIns="45720" rIns="91440" bIns="45720" rtlCol="0">
            <a:normAutofit/>
            <a:scene3d>
              <a:camera prst="orthographicFront"/>
              <a:lightRig rig="soft" dir="t">
                <a:rot lat="0" lon="0" rev="15600000"/>
              </a:lightRig>
            </a:scene3d>
            <a:sp3d extrusionH="57150" prstMaterial="softEdge">
              <a:bevelT w="25400" h="38100"/>
            </a:sp3d>
          </a:bodyPr>
          <a:lstStyle/>
          <a:p>
            <a:pPr>
              <a:lnSpc>
                <a:spcPct val="90000"/>
              </a:lnSpc>
              <a:spcAft>
                <a:spcPts val="600"/>
              </a:spcAft>
            </a:pPr>
            <a:r>
              <a:rPr lang="en-US" sz="4000" b="1" i="1" dirty="0">
                <a:ln/>
                <a:latin typeface="+mj-lt"/>
              </a:rPr>
              <a:t>H</a:t>
            </a:r>
            <a:r>
              <a:rPr lang="en-US" sz="4000" b="1" i="1" u="none" strike="noStrike" dirty="0">
                <a:ln/>
                <a:latin typeface="+mj-lt"/>
              </a:rPr>
              <a:t>ow has the New York Times covered different regions of the world </a:t>
            </a:r>
            <a:r>
              <a:rPr lang="en-US" sz="4000" b="1" i="1" dirty="0">
                <a:ln/>
                <a:latin typeface="+mj-lt"/>
              </a:rPr>
              <a:t>in</a:t>
            </a:r>
            <a:r>
              <a:rPr lang="en-US" sz="4000" b="1" i="1" u="none" strike="noStrike" dirty="0">
                <a:ln/>
                <a:latin typeface="+mj-lt"/>
              </a:rPr>
              <a:t> 2023?</a:t>
            </a:r>
            <a:endParaRPr lang="en-US" sz="4000" b="1" i="1" dirty="0">
              <a:ln/>
              <a:latin typeface="+mj-lt"/>
            </a:endParaRPr>
          </a:p>
        </p:txBody>
      </p:sp>
      <p:sp>
        <p:nvSpPr>
          <p:cNvPr id="2" name="TextBox 1">
            <a:extLst>
              <a:ext uri="{FF2B5EF4-FFF2-40B4-BE49-F238E27FC236}">
                <a16:creationId xmlns:a16="http://schemas.microsoft.com/office/drawing/2014/main" id="{B277D96A-6927-3BE9-8669-AFFDE4C1750D}"/>
              </a:ext>
            </a:extLst>
          </p:cNvPr>
          <p:cNvSpPr txBox="1"/>
          <p:nvPr/>
        </p:nvSpPr>
        <p:spPr>
          <a:xfrm>
            <a:off x="669036" y="172720"/>
            <a:ext cx="10684764" cy="1015663"/>
          </a:xfrm>
          <a:prstGeom prst="rect">
            <a:avLst/>
          </a:prstGeom>
          <a:noFill/>
        </p:spPr>
        <p:txBody>
          <a:bodyPr wrap="square" rtlCol="0">
            <a:spAutoFit/>
          </a:bodyPr>
          <a:lstStyle/>
          <a:p>
            <a:r>
              <a:rPr lang="en-US" sz="6000" dirty="0"/>
              <a:t>Research Question</a:t>
            </a:r>
          </a:p>
        </p:txBody>
      </p:sp>
    </p:spTree>
    <p:extLst>
      <p:ext uri="{BB962C8B-B14F-4D97-AF65-F5344CB8AC3E}">
        <p14:creationId xmlns:p14="http://schemas.microsoft.com/office/powerpoint/2010/main" val="577097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3173</TotalTime>
  <Words>777</Words>
  <Application>Microsoft Office PowerPoint</Application>
  <PresentationFormat>Widescreen</PresentationFormat>
  <Paragraphs>70</Paragraphs>
  <Slides>21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Book Antiqua</vt:lpstr>
      <vt:lpstr>Calibri</vt:lpstr>
      <vt:lpstr>Calibri Light</vt:lpstr>
      <vt:lpstr>Roboto</vt:lpstr>
      <vt:lpstr>Office Theme</vt:lpstr>
      <vt:lpstr>Geographical Representation in NYT Articles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Named Entity Relationship</dc:title>
  <dc:creator>Kossi Akplaka</dc:creator>
  <cp:lastModifiedBy>Kossi Akplaka</cp:lastModifiedBy>
  <cp:revision>12</cp:revision>
  <dcterms:created xsi:type="dcterms:W3CDTF">2023-12-01T23:19:57Z</dcterms:created>
  <dcterms:modified xsi:type="dcterms:W3CDTF">2023-12-12T01:29:56Z</dcterms:modified>
</cp:coreProperties>
</file>